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9"/>
  </p:notesMasterIdLst>
  <p:handoutMasterIdLst>
    <p:handoutMasterId r:id="rId50"/>
  </p:handoutMasterIdLst>
  <p:sldIdLst>
    <p:sldId id="315" r:id="rId5"/>
    <p:sldId id="309" r:id="rId6"/>
    <p:sldId id="436" r:id="rId7"/>
    <p:sldId id="447" r:id="rId8"/>
    <p:sldId id="449" r:id="rId9"/>
    <p:sldId id="450" r:id="rId10"/>
    <p:sldId id="451" r:id="rId11"/>
    <p:sldId id="439" r:id="rId12"/>
    <p:sldId id="452" r:id="rId13"/>
    <p:sldId id="453" r:id="rId14"/>
    <p:sldId id="437" r:id="rId15"/>
    <p:sldId id="438" r:id="rId16"/>
    <p:sldId id="442" r:id="rId17"/>
    <p:sldId id="454" r:id="rId18"/>
    <p:sldId id="441" r:id="rId19"/>
    <p:sldId id="443" r:id="rId20"/>
    <p:sldId id="455" r:id="rId21"/>
    <p:sldId id="461" r:id="rId22"/>
    <p:sldId id="475" r:id="rId23"/>
    <p:sldId id="456" r:id="rId24"/>
    <p:sldId id="457" r:id="rId25"/>
    <p:sldId id="458" r:id="rId26"/>
    <p:sldId id="480" r:id="rId27"/>
    <p:sldId id="467" r:id="rId28"/>
    <p:sldId id="469" r:id="rId29"/>
    <p:sldId id="470" r:id="rId30"/>
    <p:sldId id="459" r:id="rId31"/>
    <p:sldId id="462" r:id="rId32"/>
    <p:sldId id="463" r:id="rId33"/>
    <p:sldId id="460" r:id="rId34"/>
    <p:sldId id="464" r:id="rId35"/>
    <p:sldId id="466" r:id="rId36"/>
    <p:sldId id="482" r:id="rId37"/>
    <p:sldId id="483" r:id="rId38"/>
    <p:sldId id="484" r:id="rId39"/>
    <p:sldId id="471" r:id="rId40"/>
    <p:sldId id="478" r:id="rId41"/>
    <p:sldId id="479" r:id="rId42"/>
    <p:sldId id="477" r:id="rId43"/>
    <p:sldId id="476" r:id="rId44"/>
    <p:sldId id="474" r:id="rId45"/>
    <p:sldId id="473" r:id="rId46"/>
    <p:sldId id="472" r:id="rId47"/>
    <p:sldId id="4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6B7826-A736-4B48-87B2-6E271C13A77A}" v="126" dt="2023-06-21T03:59:51.381"/>
    <p1510:client id="{98A1B240-7A9B-4D34-B4FB-5E06F9D5673D}" v="267" dt="2023-06-05T08:42:27.459"/>
    <p1510:client id="{A380B385-2329-4F78-9404-7D311890C9B2}" v="180" dt="2023-06-05T07:09:31.387"/>
    <p1510:client id="{B7C3AD8F-D2A5-4FBB-B28F-BBF7CC617D38}" v="49" dt="2023-06-05T07:05:38.654"/>
  </p1510:revLst>
</p1510:revInfo>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B512D3-3BA6-411C-BC74-7F586F1A85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8A034BB-9799-471C-B015-D341A58D896C}">
      <dgm:prSet/>
      <dgm:spPr/>
      <dgm:t>
        <a:bodyPr/>
        <a:lstStyle/>
        <a:p>
          <a:r>
            <a:rPr lang="en-US" b="0" i="0"/>
            <a:t>Terraform is an open-source Infrastructure as Code (</a:t>
          </a:r>
          <a:r>
            <a:rPr lang="en-US" b="0" i="0" err="1"/>
            <a:t>IaC</a:t>
          </a:r>
          <a:r>
            <a:rPr lang="en-US" b="0" i="0"/>
            <a:t>) tool developed by HashiCorp.</a:t>
          </a:r>
          <a:endParaRPr lang="en-US"/>
        </a:p>
      </dgm:t>
    </dgm:pt>
    <dgm:pt modelId="{4F08B2A9-AFE3-4F01-AC68-CD05045AEEB4}" type="parTrans" cxnId="{E83ED63F-A8F1-4CAB-9720-F61C7ED580A5}">
      <dgm:prSet/>
      <dgm:spPr/>
      <dgm:t>
        <a:bodyPr/>
        <a:lstStyle/>
        <a:p>
          <a:endParaRPr lang="en-US"/>
        </a:p>
      </dgm:t>
    </dgm:pt>
    <dgm:pt modelId="{C8AF2811-138D-4B59-9C81-1E5E4D684CC5}" type="sibTrans" cxnId="{E83ED63F-A8F1-4CAB-9720-F61C7ED580A5}">
      <dgm:prSet/>
      <dgm:spPr/>
      <dgm:t>
        <a:bodyPr/>
        <a:lstStyle/>
        <a:p>
          <a:endParaRPr lang="en-US"/>
        </a:p>
      </dgm:t>
    </dgm:pt>
    <dgm:pt modelId="{CAD4CF87-302A-471D-AB4C-4A54A6E3CCDC}">
      <dgm:prSet/>
      <dgm:spPr/>
      <dgm:t>
        <a:bodyPr/>
        <a:lstStyle/>
        <a:p>
          <a:r>
            <a:rPr lang="en-US" b="0" i="0"/>
            <a:t>It allows you to </a:t>
          </a:r>
          <a:r>
            <a:rPr lang="en-US" b="1" i="0"/>
            <a:t>automate and manage your infrastructure, your platform and your services</a:t>
          </a:r>
          <a:r>
            <a:rPr lang="en-US" b="0" i="0"/>
            <a:t> that run on that platform.</a:t>
          </a:r>
          <a:endParaRPr lang="en-US"/>
        </a:p>
      </dgm:t>
    </dgm:pt>
    <dgm:pt modelId="{FFB4B26C-D5DD-498C-860E-76FF508E0173}" type="parTrans" cxnId="{7AC731DA-EB18-4C47-8443-B3CCA6E3F4F1}">
      <dgm:prSet/>
      <dgm:spPr/>
      <dgm:t>
        <a:bodyPr/>
        <a:lstStyle/>
        <a:p>
          <a:endParaRPr lang="en-US"/>
        </a:p>
      </dgm:t>
    </dgm:pt>
    <dgm:pt modelId="{C7374B7A-FC11-4B50-9682-F09F26226A55}" type="sibTrans" cxnId="{7AC731DA-EB18-4C47-8443-B3CCA6E3F4F1}">
      <dgm:prSet/>
      <dgm:spPr/>
      <dgm:t>
        <a:bodyPr/>
        <a:lstStyle/>
        <a:p>
          <a:endParaRPr lang="en-US"/>
        </a:p>
      </dgm:t>
    </dgm:pt>
    <dgm:pt modelId="{16891C09-0572-425C-9009-E9A287930C4D}">
      <dgm:prSet/>
      <dgm:spPr/>
      <dgm:t>
        <a:bodyPr/>
        <a:lstStyle/>
        <a:p>
          <a:r>
            <a:rPr lang="en-US" b="0" i="0"/>
            <a:t>Terraform uses a declarative approach, allowing you to define infrastructure configurations as code.</a:t>
          </a:r>
          <a:endParaRPr lang="en-US"/>
        </a:p>
      </dgm:t>
    </dgm:pt>
    <dgm:pt modelId="{1A5507A9-323C-4BD8-B4F9-D4975E8C88DE}" type="parTrans" cxnId="{B173C640-7195-4E05-85A5-5B7435C95546}">
      <dgm:prSet/>
      <dgm:spPr/>
      <dgm:t>
        <a:bodyPr/>
        <a:lstStyle/>
        <a:p>
          <a:endParaRPr lang="en-US"/>
        </a:p>
      </dgm:t>
    </dgm:pt>
    <dgm:pt modelId="{47648626-306C-4D14-ADC6-EC94A956C229}" type="sibTrans" cxnId="{B173C640-7195-4E05-85A5-5B7435C95546}">
      <dgm:prSet/>
      <dgm:spPr/>
      <dgm:t>
        <a:bodyPr/>
        <a:lstStyle/>
        <a:p>
          <a:endParaRPr lang="en-US"/>
        </a:p>
      </dgm:t>
    </dgm:pt>
    <dgm:pt modelId="{58534AB6-0157-4ACD-8FE9-E8C26C35F1F3}" type="pres">
      <dgm:prSet presAssocID="{AEB512D3-3BA6-411C-BC74-7F586F1A8562}" presName="root" presStyleCnt="0">
        <dgm:presLayoutVars>
          <dgm:dir/>
          <dgm:resizeHandles val="exact"/>
        </dgm:presLayoutVars>
      </dgm:prSet>
      <dgm:spPr/>
    </dgm:pt>
    <dgm:pt modelId="{945D47AA-E17F-4644-99BA-0541F62A66EB}" type="pres">
      <dgm:prSet presAssocID="{F8A034BB-9799-471C-B015-D341A58D896C}" presName="compNode" presStyleCnt="0"/>
      <dgm:spPr/>
    </dgm:pt>
    <dgm:pt modelId="{0341E77F-CC6D-4CE3-9DCA-8E6CD06DE2A9}" type="pres">
      <dgm:prSet presAssocID="{F8A034BB-9799-471C-B015-D341A58D896C}" presName="bgRect" presStyleLbl="bgShp" presStyleIdx="0" presStyleCnt="3" custLinFactNeighborX="672" custLinFactNeighborY="3169"/>
      <dgm:spPr/>
    </dgm:pt>
    <dgm:pt modelId="{D6C42104-0203-4B0C-9792-235CEDBCDCE7}" type="pres">
      <dgm:prSet presAssocID="{F8A034BB-9799-471C-B015-D341A58D89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563713A2-7EF8-4ED8-B7AA-DF0A5E07498E}" type="pres">
      <dgm:prSet presAssocID="{F8A034BB-9799-471C-B015-D341A58D896C}" presName="spaceRect" presStyleCnt="0"/>
      <dgm:spPr/>
    </dgm:pt>
    <dgm:pt modelId="{990864F7-A499-41B0-A77B-1E3DD796F1F5}" type="pres">
      <dgm:prSet presAssocID="{F8A034BB-9799-471C-B015-D341A58D896C}" presName="parTx" presStyleLbl="revTx" presStyleIdx="0" presStyleCnt="3">
        <dgm:presLayoutVars>
          <dgm:chMax val="0"/>
          <dgm:chPref val="0"/>
        </dgm:presLayoutVars>
      </dgm:prSet>
      <dgm:spPr/>
    </dgm:pt>
    <dgm:pt modelId="{D85A98B8-A0FD-4E4C-88CF-924232C478F3}" type="pres">
      <dgm:prSet presAssocID="{C8AF2811-138D-4B59-9C81-1E5E4D684CC5}" presName="sibTrans" presStyleCnt="0"/>
      <dgm:spPr/>
    </dgm:pt>
    <dgm:pt modelId="{49904BA9-FF4C-407B-A281-B15C6C15F8B2}" type="pres">
      <dgm:prSet presAssocID="{CAD4CF87-302A-471D-AB4C-4A54A6E3CCDC}" presName="compNode" presStyleCnt="0"/>
      <dgm:spPr/>
    </dgm:pt>
    <dgm:pt modelId="{87BFD70D-5FF0-4707-9A3C-C9C13791F54D}" type="pres">
      <dgm:prSet presAssocID="{CAD4CF87-302A-471D-AB4C-4A54A6E3CCDC}" presName="bgRect" presStyleLbl="bgShp" presStyleIdx="1" presStyleCnt="3"/>
      <dgm:spPr/>
    </dgm:pt>
    <dgm:pt modelId="{DD703453-4BE0-4459-819D-8C9404740C49}" type="pres">
      <dgm:prSet presAssocID="{CAD4CF87-302A-471D-AB4C-4A54A6E3CC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4398AE7-13F3-4F4D-B693-FB035F29BD7A}" type="pres">
      <dgm:prSet presAssocID="{CAD4CF87-302A-471D-AB4C-4A54A6E3CCDC}" presName="spaceRect" presStyleCnt="0"/>
      <dgm:spPr/>
    </dgm:pt>
    <dgm:pt modelId="{2D26098B-3DD2-403C-BF07-CFCD087472A8}" type="pres">
      <dgm:prSet presAssocID="{CAD4CF87-302A-471D-AB4C-4A54A6E3CCDC}" presName="parTx" presStyleLbl="revTx" presStyleIdx="1" presStyleCnt="3">
        <dgm:presLayoutVars>
          <dgm:chMax val="0"/>
          <dgm:chPref val="0"/>
        </dgm:presLayoutVars>
      </dgm:prSet>
      <dgm:spPr/>
    </dgm:pt>
    <dgm:pt modelId="{E0BA9F24-F22A-4941-A399-006432AA0E71}" type="pres">
      <dgm:prSet presAssocID="{C7374B7A-FC11-4B50-9682-F09F26226A55}" presName="sibTrans" presStyleCnt="0"/>
      <dgm:spPr/>
    </dgm:pt>
    <dgm:pt modelId="{F3638496-002F-426B-9E40-1389A2A3B420}" type="pres">
      <dgm:prSet presAssocID="{16891C09-0572-425C-9009-E9A287930C4D}" presName="compNode" presStyleCnt="0"/>
      <dgm:spPr/>
    </dgm:pt>
    <dgm:pt modelId="{CAF1D1C6-A3DB-48AC-AFF0-F8DAF234C18D}" type="pres">
      <dgm:prSet presAssocID="{16891C09-0572-425C-9009-E9A287930C4D}" presName="bgRect" presStyleLbl="bgShp" presStyleIdx="2" presStyleCnt="3"/>
      <dgm:spPr/>
    </dgm:pt>
    <dgm:pt modelId="{EAEFBA98-3333-4034-AEDE-C9ECE0245884}" type="pres">
      <dgm:prSet presAssocID="{16891C09-0572-425C-9009-E9A287930C4D}" presName="iconRect" presStyleLbl="node1" presStyleIdx="2" presStyleCnt="3"/>
      <dgm:spPr>
        <a:ln>
          <a:noFill/>
        </a:ln>
      </dgm:spPr>
    </dgm:pt>
    <dgm:pt modelId="{9B9ED197-C2D6-425C-BB5C-95679EBCFD53}" type="pres">
      <dgm:prSet presAssocID="{16891C09-0572-425C-9009-E9A287930C4D}" presName="spaceRect" presStyleCnt="0"/>
      <dgm:spPr/>
    </dgm:pt>
    <dgm:pt modelId="{7A86E081-6AFB-4C95-BAF9-08546B82E68D}" type="pres">
      <dgm:prSet presAssocID="{16891C09-0572-425C-9009-E9A287930C4D}" presName="parTx" presStyleLbl="revTx" presStyleIdx="2" presStyleCnt="3">
        <dgm:presLayoutVars>
          <dgm:chMax val="0"/>
          <dgm:chPref val="0"/>
        </dgm:presLayoutVars>
      </dgm:prSet>
      <dgm:spPr/>
    </dgm:pt>
  </dgm:ptLst>
  <dgm:cxnLst>
    <dgm:cxn modelId="{58C72C06-38F0-4561-B290-585DBDDC4924}" type="presOf" srcId="{CAD4CF87-302A-471D-AB4C-4A54A6E3CCDC}" destId="{2D26098B-3DD2-403C-BF07-CFCD087472A8}" srcOrd="0" destOrd="0" presId="urn:microsoft.com/office/officeart/2018/2/layout/IconVerticalSolidList"/>
    <dgm:cxn modelId="{29D13008-0448-4F55-AFA8-1F8FF6E53C11}" type="presOf" srcId="{F8A034BB-9799-471C-B015-D341A58D896C}" destId="{990864F7-A499-41B0-A77B-1E3DD796F1F5}" srcOrd="0" destOrd="0" presId="urn:microsoft.com/office/officeart/2018/2/layout/IconVerticalSolidList"/>
    <dgm:cxn modelId="{69337D36-3D8A-4737-9955-0875321723FC}" type="presOf" srcId="{AEB512D3-3BA6-411C-BC74-7F586F1A8562}" destId="{58534AB6-0157-4ACD-8FE9-E8C26C35F1F3}" srcOrd="0" destOrd="0" presId="urn:microsoft.com/office/officeart/2018/2/layout/IconVerticalSolidList"/>
    <dgm:cxn modelId="{E83ED63F-A8F1-4CAB-9720-F61C7ED580A5}" srcId="{AEB512D3-3BA6-411C-BC74-7F586F1A8562}" destId="{F8A034BB-9799-471C-B015-D341A58D896C}" srcOrd="0" destOrd="0" parTransId="{4F08B2A9-AFE3-4F01-AC68-CD05045AEEB4}" sibTransId="{C8AF2811-138D-4B59-9C81-1E5E4D684CC5}"/>
    <dgm:cxn modelId="{B173C640-7195-4E05-85A5-5B7435C95546}" srcId="{AEB512D3-3BA6-411C-BC74-7F586F1A8562}" destId="{16891C09-0572-425C-9009-E9A287930C4D}" srcOrd="2" destOrd="0" parTransId="{1A5507A9-323C-4BD8-B4F9-D4975E8C88DE}" sibTransId="{47648626-306C-4D14-ADC6-EC94A956C229}"/>
    <dgm:cxn modelId="{7AC731DA-EB18-4C47-8443-B3CCA6E3F4F1}" srcId="{AEB512D3-3BA6-411C-BC74-7F586F1A8562}" destId="{CAD4CF87-302A-471D-AB4C-4A54A6E3CCDC}" srcOrd="1" destOrd="0" parTransId="{FFB4B26C-D5DD-498C-860E-76FF508E0173}" sibTransId="{C7374B7A-FC11-4B50-9682-F09F26226A55}"/>
    <dgm:cxn modelId="{FF7403F0-1807-4493-AAD6-72BEABDF29EA}" type="presOf" srcId="{16891C09-0572-425C-9009-E9A287930C4D}" destId="{7A86E081-6AFB-4C95-BAF9-08546B82E68D}" srcOrd="0" destOrd="0" presId="urn:microsoft.com/office/officeart/2018/2/layout/IconVerticalSolidList"/>
    <dgm:cxn modelId="{94D6150D-42FE-4899-AEAA-C630C7C7C054}" type="presParOf" srcId="{58534AB6-0157-4ACD-8FE9-E8C26C35F1F3}" destId="{945D47AA-E17F-4644-99BA-0541F62A66EB}" srcOrd="0" destOrd="0" presId="urn:microsoft.com/office/officeart/2018/2/layout/IconVerticalSolidList"/>
    <dgm:cxn modelId="{1DA49F5E-A9B8-4313-A6F4-BC0CA5D1BF14}" type="presParOf" srcId="{945D47AA-E17F-4644-99BA-0541F62A66EB}" destId="{0341E77F-CC6D-4CE3-9DCA-8E6CD06DE2A9}" srcOrd="0" destOrd="0" presId="urn:microsoft.com/office/officeart/2018/2/layout/IconVerticalSolidList"/>
    <dgm:cxn modelId="{6944A833-6419-4118-8399-3A3A6BB99EAE}" type="presParOf" srcId="{945D47AA-E17F-4644-99BA-0541F62A66EB}" destId="{D6C42104-0203-4B0C-9792-235CEDBCDCE7}" srcOrd="1" destOrd="0" presId="urn:microsoft.com/office/officeart/2018/2/layout/IconVerticalSolidList"/>
    <dgm:cxn modelId="{2FCEA260-D097-48FF-824E-725F447BE046}" type="presParOf" srcId="{945D47AA-E17F-4644-99BA-0541F62A66EB}" destId="{563713A2-7EF8-4ED8-B7AA-DF0A5E07498E}" srcOrd="2" destOrd="0" presId="urn:microsoft.com/office/officeart/2018/2/layout/IconVerticalSolidList"/>
    <dgm:cxn modelId="{E5BAD4B0-5814-4553-B6C4-2F3295FA8626}" type="presParOf" srcId="{945D47AA-E17F-4644-99BA-0541F62A66EB}" destId="{990864F7-A499-41B0-A77B-1E3DD796F1F5}" srcOrd="3" destOrd="0" presId="urn:microsoft.com/office/officeart/2018/2/layout/IconVerticalSolidList"/>
    <dgm:cxn modelId="{277AFD8C-72F7-4FCF-8C83-98512F10B2C6}" type="presParOf" srcId="{58534AB6-0157-4ACD-8FE9-E8C26C35F1F3}" destId="{D85A98B8-A0FD-4E4C-88CF-924232C478F3}" srcOrd="1" destOrd="0" presId="urn:microsoft.com/office/officeart/2018/2/layout/IconVerticalSolidList"/>
    <dgm:cxn modelId="{5826C7BC-17B6-4B03-8883-67B6AB83684E}" type="presParOf" srcId="{58534AB6-0157-4ACD-8FE9-E8C26C35F1F3}" destId="{49904BA9-FF4C-407B-A281-B15C6C15F8B2}" srcOrd="2" destOrd="0" presId="urn:microsoft.com/office/officeart/2018/2/layout/IconVerticalSolidList"/>
    <dgm:cxn modelId="{28A851AF-7B17-46D5-9F0B-D9D8D25F1A15}" type="presParOf" srcId="{49904BA9-FF4C-407B-A281-B15C6C15F8B2}" destId="{87BFD70D-5FF0-4707-9A3C-C9C13791F54D}" srcOrd="0" destOrd="0" presId="urn:microsoft.com/office/officeart/2018/2/layout/IconVerticalSolidList"/>
    <dgm:cxn modelId="{A574CE1D-6A2D-4AD8-9345-C0E3064CBDFF}" type="presParOf" srcId="{49904BA9-FF4C-407B-A281-B15C6C15F8B2}" destId="{DD703453-4BE0-4459-819D-8C9404740C49}" srcOrd="1" destOrd="0" presId="urn:microsoft.com/office/officeart/2018/2/layout/IconVerticalSolidList"/>
    <dgm:cxn modelId="{0F3DC52C-C583-41EC-92E3-0FA0330DE80E}" type="presParOf" srcId="{49904BA9-FF4C-407B-A281-B15C6C15F8B2}" destId="{14398AE7-13F3-4F4D-B693-FB035F29BD7A}" srcOrd="2" destOrd="0" presId="urn:microsoft.com/office/officeart/2018/2/layout/IconVerticalSolidList"/>
    <dgm:cxn modelId="{6C731A7B-221E-40CF-B172-67C045601663}" type="presParOf" srcId="{49904BA9-FF4C-407B-A281-B15C6C15F8B2}" destId="{2D26098B-3DD2-403C-BF07-CFCD087472A8}" srcOrd="3" destOrd="0" presId="urn:microsoft.com/office/officeart/2018/2/layout/IconVerticalSolidList"/>
    <dgm:cxn modelId="{C7B9C09A-5DBC-4BFE-985D-40A103B85B1A}" type="presParOf" srcId="{58534AB6-0157-4ACD-8FE9-E8C26C35F1F3}" destId="{E0BA9F24-F22A-4941-A399-006432AA0E71}" srcOrd="3" destOrd="0" presId="urn:microsoft.com/office/officeart/2018/2/layout/IconVerticalSolidList"/>
    <dgm:cxn modelId="{9C013A87-F274-4771-8079-7F3D06A71F7F}" type="presParOf" srcId="{58534AB6-0157-4ACD-8FE9-E8C26C35F1F3}" destId="{F3638496-002F-426B-9E40-1389A2A3B420}" srcOrd="4" destOrd="0" presId="urn:microsoft.com/office/officeart/2018/2/layout/IconVerticalSolidList"/>
    <dgm:cxn modelId="{7CC50B65-8EC8-43CB-9E7A-01E8065972FE}" type="presParOf" srcId="{F3638496-002F-426B-9E40-1389A2A3B420}" destId="{CAF1D1C6-A3DB-48AC-AFF0-F8DAF234C18D}" srcOrd="0" destOrd="0" presId="urn:microsoft.com/office/officeart/2018/2/layout/IconVerticalSolidList"/>
    <dgm:cxn modelId="{BB17AA6B-BA84-4577-889E-2AC32758B096}" type="presParOf" srcId="{F3638496-002F-426B-9E40-1389A2A3B420}" destId="{EAEFBA98-3333-4034-AEDE-C9ECE0245884}" srcOrd="1" destOrd="0" presId="urn:microsoft.com/office/officeart/2018/2/layout/IconVerticalSolidList"/>
    <dgm:cxn modelId="{25D1258D-14D2-4EA3-AC0A-A539C826E0E3}" type="presParOf" srcId="{F3638496-002F-426B-9E40-1389A2A3B420}" destId="{9B9ED197-C2D6-425C-BB5C-95679EBCFD53}" srcOrd="2" destOrd="0" presId="urn:microsoft.com/office/officeart/2018/2/layout/IconVerticalSolidList"/>
    <dgm:cxn modelId="{7CB1065A-0A6B-4FD8-B901-E2B4BCDD4632}" type="presParOf" srcId="{F3638496-002F-426B-9E40-1389A2A3B420}" destId="{7A86E081-6AFB-4C95-BAF9-08546B82E6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0D889-C0E0-4F07-A0AF-88D9FFB170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0756C15-9024-4804-BC3B-DAA2D49B36DC}">
      <dgm:prSet/>
      <dgm:spPr/>
      <dgm:t>
        <a:bodyPr/>
        <a:lstStyle/>
        <a:p>
          <a:r>
            <a:rPr lang="en-US" b="1"/>
            <a:t>Continuous Integration (CI)</a:t>
          </a:r>
          <a:r>
            <a:rPr lang="en-US"/>
            <a:t> is a practice where developers regularly merge their code changes into a central repository, after which automated tests are run to validate the merge. This practice helps to identify errors early in the development process, and to ensure that all developers are working on the same code base.</a:t>
          </a:r>
        </a:p>
      </dgm:t>
    </dgm:pt>
    <dgm:pt modelId="{1CC398CA-61BD-4D20-BED4-1A49E133FE7B}" type="parTrans" cxnId="{D4F1A225-F9CE-488C-B9E2-F2D93A124E0F}">
      <dgm:prSet/>
      <dgm:spPr/>
      <dgm:t>
        <a:bodyPr/>
        <a:lstStyle/>
        <a:p>
          <a:endParaRPr lang="en-US"/>
        </a:p>
      </dgm:t>
    </dgm:pt>
    <dgm:pt modelId="{CD5D8216-6878-477E-B7F1-CFCF5ABE36EF}" type="sibTrans" cxnId="{D4F1A225-F9CE-488C-B9E2-F2D93A124E0F}">
      <dgm:prSet/>
      <dgm:spPr/>
      <dgm:t>
        <a:bodyPr/>
        <a:lstStyle/>
        <a:p>
          <a:endParaRPr lang="en-US"/>
        </a:p>
      </dgm:t>
    </dgm:pt>
    <dgm:pt modelId="{4077F32A-5EC7-4D74-AB5A-5EC3EF955E1A}">
      <dgm:prSet/>
      <dgm:spPr/>
      <dgm:t>
        <a:bodyPr/>
        <a:lstStyle/>
        <a:p>
          <a:r>
            <a:rPr lang="en-US" b="1"/>
            <a:t>Continuous Delivery (CD)</a:t>
          </a:r>
          <a:r>
            <a:rPr lang="en-US"/>
            <a:t> is a practice where software is automatically deployed to production environments, after each successful build and test. This practice helps to ensure that software is always available to users, and that new features and bug fixes can be deployed quickly and easily.</a:t>
          </a:r>
        </a:p>
      </dgm:t>
    </dgm:pt>
    <dgm:pt modelId="{AB62A935-2069-4344-A8A8-1ED7F045FFD0}" type="parTrans" cxnId="{D1FB2751-6AF0-4AD3-9FA3-194EA8698D48}">
      <dgm:prSet/>
      <dgm:spPr/>
      <dgm:t>
        <a:bodyPr/>
        <a:lstStyle/>
        <a:p>
          <a:endParaRPr lang="en-US"/>
        </a:p>
      </dgm:t>
    </dgm:pt>
    <dgm:pt modelId="{4FF5D707-CFA7-4ABF-AD01-3D1AE2133292}" type="sibTrans" cxnId="{D1FB2751-6AF0-4AD3-9FA3-194EA8698D48}">
      <dgm:prSet/>
      <dgm:spPr/>
      <dgm:t>
        <a:bodyPr/>
        <a:lstStyle/>
        <a:p>
          <a:endParaRPr lang="en-US"/>
        </a:p>
      </dgm:t>
    </dgm:pt>
    <dgm:pt modelId="{9BA3A379-2090-4624-ACAC-2A62E6DD9800}" type="pres">
      <dgm:prSet presAssocID="{BCC0D889-C0E0-4F07-A0AF-88D9FFB1701E}" presName="root" presStyleCnt="0">
        <dgm:presLayoutVars>
          <dgm:dir/>
          <dgm:resizeHandles val="exact"/>
        </dgm:presLayoutVars>
      </dgm:prSet>
      <dgm:spPr/>
    </dgm:pt>
    <dgm:pt modelId="{F09F214A-7F10-470F-970C-DF364E0708B1}" type="pres">
      <dgm:prSet presAssocID="{90756C15-9024-4804-BC3B-DAA2D49B36DC}" presName="compNode" presStyleCnt="0"/>
      <dgm:spPr/>
    </dgm:pt>
    <dgm:pt modelId="{7A059CE3-D104-42EF-A816-27D01344C83F}" type="pres">
      <dgm:prSet presAssocID="{90756C15-9024-4804-BC3B-DAA2D49B36DC}" presName="bgRect" presStyleLbl="bgShp" presStyleIdx="0" presStyleCnt="2"/>
      <dgm:spPr/>
    </dgm:pt>
    <dgm:pt modelId="{26E688EF-C9E2-478A-8FDB-E4C9E52280A2}" type="pres">
      <dgm:prSet presAssocID="{90756C15-9024-4804-BC3B-DAA2D49B36D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BCC4C92-C8E8-4A26-929E-130118A0796F}" type="pres">
      <dgm:prSet presAssocID="{90756C15-9024-4804-BC3B-DAA2D49B36DC}" presName="spaceRect" presStyleCnt="0"/>
      <dgm:spPr/>
    </dgm:pt>
    <dgm:pt modelId="{DF2D739C-F763-44D4-BFDA-2C33E18ED9A2}" type="pres">
      <dgm:prSet presAssocID="{90756C15-9024-4804-BC3B-DAA2D49B36DC}" presName="parTx" presStyleLbl="revTx" presStyleIdx="0" presStyleCnt="2">
        <dgm:presLayoutVars>
          <dgm:chMax val="0"/>
          <dgm:chPref val="0"/>
        </dgm:presLayoutVars>
      </dgm:prSet>
      <dgm:spPr/>
    </dgm:pt>
    <dgm:pt modelId="{738B8FE2-7E2E-462E-BEC8-E1561EF0DE0C}" type="pres">
      <dgm:prSet presAssocID="{CD5D8216-6878-477E-B7F1-CFCF5ABE36EF}" presName="sibTrans" presStyleCnt="0"/>
      <dgm:spPr/>
    </dgm:pt>
    <dgm:pt modelId="{053B04B6-3305-4AFD-9A52-FDFF00740B11}" type="pres">
      <dgm:prSet presAssocID="{4077F32A-5EC7-4D74-AB5A-5EC3EF955E1A}" presName="compNode" presStyleCnt="0"/>
      <dgm:spPr/>
    </dgm:pt>
    <dgm:pt modelId="{92EEB233-FD34-4EDE-877A-67EABB14B0C4}" type="pres">
      <dgm:prSet presAssocID="{4077F32A-5EC7-4D74-AB5A-5EC3EF955E1A}" presName="bgRect" presStyleLbl="bgShp" presStyleIdx="1" presStyleCnt="2"/>
      <dgm:spPr/>
    </dgm:pt>
    <dgm:pt modelId="{43B5474C-4575-4386-A5AB-C223C5A867FE}" type="pres">
      <dgm:prSet presAssocID="{4077F32A-5EC7-4D74-AB5A-5EC3EF955E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tical disc"/>
        </a:ext>
      </dgm:extLst>
    </dgm:pt>
    <dgm:pt modelId="{10A86478-8E23-4114-99F0-66DFD602758C}" type="pres">
      <dgm:prSet presAssocID="{4077F32A-5EC7-4D74-AB5A-5EC3EF955E1A}" presName="spaceRect" presStyleCnt="0"/>
      <dgm:spPr/>
    </dgm:pt>
    <dgm:pt modelId="{118FECE0-7A95-44C7-B503-FEB3C33D6742}" type="pres">
      <dgm:prSet presAssocID="{4077F32A-5EC7-4D74-AB5A-5EC3EF955E1A}" presName="parTx" presStyleLbl="revTx" presStyleIdx="1" presStyleCnt="2">
        <dgm:presLayoutVars>
          <dgm:chMax val="0"/>
          <dgm:chPref val="0"/>
        </dgm:presLayoutVars>
      </dgm:prSet>
      <dgm:spPr/>
    </dgm:pt>
  </dgm:ptLst>
  <dgm:cxnLst>
    <dgm:cxn modelId="{D4F1A225-F9CE-488C-B9E2-F2D93A124E0F}" srcId="{BCC0D889-C0E0-4F07-A0AF-88D9FFB1701E}" destId="{90756C15-9024-4804-BC3B-DAA2D49B36DC}" srcOrd="0" destOrd="0" parTransId="{1CC398CA-61BD-4D20-BED4-1A49E133FE7B}" sibTransId="{CD5D8216-6878-477E-B7F1-CFCF5ABE36EF}"/>
    <dgm:cxn modelId="{26B0F646-D21E-4FEC-992E-2AD396590E8F}" type="presOf" srcId="{BCC0D889-C0E0-4F07-A0AF-88D9FFB1701E}" destId="{9BA3A379-2090-4624-ACAC-2A62E6DD9800}" srcOrd="0" destOrd="0" presId="urn:microsoft.com/office/officeart/2018/2/layout/IconVerticalSolidList"/>
    <dgm:cxn modelId="{D1FB2751-6AF0-4AD3-9FA3-194EA8698D48}" srcId="{BCC0D889-C0E0-4F07-A0AF-88D9FFB1701E}" destId="{4077F32A-5EC7-4D74-AB5A-5EC3EF955E1A}" srcOrd="1" destOrd="0" parTransId="{AB62A935-2069-4344-A8A8-1ED7F045FFD0}" sibTransId="{4FF5D707-CFA7-4ABF-AD01-3D1AE2133292}"/>
    <dgm:cxn modelId="{F0981B94-02A9-4F8F-92EA-A5FE9A1E2708}" type="presOf" srcId="{4077F32A-5EC7-4D74-AB5A-5EC3EF955E1A}" destId="{118FECE0-7A95-44C7-B503-FEB3C33D6742}" srcOrd="0" destOrd="0" presId="urn:microsoft.com/office/officeart/2018/2/layout/IconVerticalSolidList"/>
    <dgm:cxn modelId="{9A222EEC-29C3-4FDD-9E9D-43C1D62B4C82}" type="presOf" srcId="{90756C15-9024-4804-BC3B-DAA2D49B36DC}" destId="{DF2D739C-F763-44D4-BFDA-2C33E18ED9A2}" srcOrd="0" destOrd="0" presId="urn:microsoft.com/office/officeart/2018/2/layout/IconVerticalSolidList"/>
    <dgm:cxn modelId="{934A7C40-E3A5-4E32-8066-4092C3266E4B}" type="presParOf" srcId="{9BA3A379-2090-4624-ACAC-2A62E6DD9800}" destId="{F09F214A-7F10-470F-970C-DF364E0708B1}" srcOrd="0" destOrd="0" presId="urn:microsoft.com/office/officeart/2018/2/layout/IconVerticalSolidList"/>
    <dgm:cxn modelId="{9A5373EF-4DAD-4647-80F0-9A0E67BB3B62}" type="presParOf" srcId="{F09F214A-7F10-470F-970C-DF364E0708B1}" destId="{7A059CE3-D104-42EF-A816-27D01344C83F}" srcOrd="0" destOrd="0" presId="urn:microsoft.com/office/officeart/2018/2/layout/IconVerticalSolidList"/>
    <dgm:cxn modelId="{D25AD829-0320-423F-85FD-300CE6014FB7}" type="presParOf" srcId="{F09F214A-7F10-470F-970C-DF364E0708B1}" destId="{26E688EF-C9E2-478A-8FDB-E4C9E52280A2}" srcOrd="1" destOrd="0" presId="urn:microsoft.com/office/officeart/2018/2/layout/IconVerticalSolidList"/>
    <dgm:cxn modelId="{7605CB48-483C-472A-9456-75C4AFFCDE30}" type="presParOf" srcId="{F09F214A-7F10-470F-970C-DF364E0708B1}" destId="{BBCC4C92-C8E8-4A26-929E-130118A0796F}" srcOrd="2" destOrd="0" presId="urn:microsoft.com/office/officeart/2018/2/layout/IconVerticalSolidList"/>
    <dgm:cxn modelId="{F53622D0-590B-41AE-B89B-3813CD3A62DD}" type="presParOf" srcId="{F09F214A-7F10-470F-970C-DF364E0708B1}" destId="{DF2D739C-F763-44D4-BFDA-2C33E18ED9A2}" srcOrd="3" destOrd="0" presId="urn:microsoft.com/office/officeart/2018/2/layout/IconVerticalSolidList"/>
    <dgm:cxn modelId="{2793F357-D0D7-44CF-B257-F2BF6BB61203}" type="presParOf" srcId="{9BA3A379-2090-4624-ACAC-2A62E6DD9800}" destId="{738B8FE2-7E2E-462E-BEC8-E1561EF0DE0C}" srcOrd="1" destOrd="0" presId="urn:microsoft.com/office/officeart/2018/2/layout/IconVerticalSolidList"/>
    <dgm:cxn modelId="{0F5DC82A-FFCC-48D9-BD92-676507BFB4C7}" type="presParOf" srcId="{9BA3A379-2090-4624-ACAC-2A62E6DD9800}" destId="{053B04B6-3305-4AFD-9A52-FDFF00740B11}" srcOrd="2" destOrd="0" presId="urn:microsoft.com/office/officeart/2018/2/layout/IconVerticalSolidList"/>
    <dgm:cxn modelId="{CA334233-02DD-494F-A36E-B4155E660DFF}" type="presParOf" srcId="{053B04B6-3305-4AFD-9A52-FDFF00740B11}" destId="{92EEB233-FD34-4EDE-877A-67EABB14B0C4}" srcOrd="0" destOrd="0" presId="urn:microsoft.com/office/officeart/2018/2/layout/IconVerticalSolidList"/>
    <dgm:cxn modelId="{CA5C4E2B-8C55-4451-941C-4351E9D3164F}" type="presParOf" srcId="{053B04B6-3305-4AFD-9A52-FDFF00740B11}" destId="{43B5474C-4575-4386-A5AB-C223C5A867FE}" srcOrd="1" destOrd="0" presId="urn:microsoft.com/office/officeart/2018/2/layout/IconVerticalSolidList"/>
    <dgm:cxn modelId="{85D9FB12-DDEA-4784-B750-C4D1122CBE07}" type="presParOf" srcId="{053B04B6-3305-4AFD-9A52-FDFF00740B11}" destId="{10A86478-8E23-4114-99F0-66DFD602758C}" srcOrd="2" destOrd="0" presId="urn:microsoft.com/office/officeart/2018/2/layout/IconVerticalSolidList"/>
    <dgm:cxn modelId="{D86E133A-69DD-46D4-B06F-EB56F41908D8}" type="presParOf" srcId="{053B04B6-3305-4AFD-9A52-FDFF00740B11}" destId="{118FECE0-7A95-44C7-B503-FEB3C33D67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6EEFF8-CC7A-4A4E-81D8-C8FB3F199E0E}"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F7993D7D-2BF0-4A20-963A-96FB74006AEC}">
      <dgm:prSet/>
      <dgm:spPr/>
      <dgm:t>
        <a:bodyPr/>
        <a:lstStyle/>
        <a:p>
          <a:r>
            <a:rPr lang="en-US"/>
            <a:t>Improved quality: By automating the testing process, CI/CD can help to identify and fix errors early in the development process. This can lead to fewer bugs in the final product.</a:t>
          </a:r>
        </a:p>
      </dgm:t>
    </dgm:pt>
    <dgm:pt modelId="{CDC93A7D-4107-4D2D-AD31-4BF262118D2B}" type="parTrans" cxnId="{48395F21-DBC3-48CF-8037-F6246E32EC5F}">
      <dgm:prSet/>
      <dgm:spPr/>
      <dgm:t>
        <a:bodyPr/>
        <a:lstStyle/>
        <a:p>
          <a:endParaRPr lang="en-US"/>
        </a:p>
      </dgm:t>
    </dgm:pt>
    <dgm:pt modelId="{C6D40444-6E36-4A2B-9F6F-294DD0AB81AC}" type="sibTrans" cxnId="{48395F21-DBC3-48CF-8037-F6246E32EC5F}">
      <dgm:prSet/>
      <dgm:spPr/>
      <dgm:t>
        <a:bodyPr/>
        <a:lstStyle/>
        <a:p>
          <a:endParaRPr lang="en-US"/>
        </a:p>
      </dgm:t>
    </dgm:pt>
    <dgm:pt modelId="{3B9ECF08-EF27-447F-AA0A-0EEB41D10F79}">
      <dgm:prSet/>
      <dgm:spPr/>
      <dgm:t>
        <a:bodyPr/>
        <a:lstStyle/>
        <a:p>
          <a:r>
            <a:rPr lang="en-US"/>
            <a:t>Increased speed: CI/CD can help to speed up the software development process by automating the build, test, and deploy steps. This can free up developers to focus on more creative and strategic tasks.</a:t>
          </a:r>
        </a:p>
      </dgm:t>
    </dgm:pt>
    <dgm:pt modelId="{DBBE975F-5CC2-4D8A-BC01-B155D8A3A98F}" type="parTrans" cxnId="{56BA0294-A9F6-4130-89A5-CBB18A045573}">
      <dgm:prSet/>
      <dgm:spPr/>
      <dgm:t>
        <a:bodyPr/>
        <a:lstStyle/>
        <a:p>
          <a:endParaRPr lang="en-US"/>
        </a:p>
      </dgm:t>
    </dgm:pt>
    <dgm:pt modelId="{B61D9A86-8E4B-47D3-9C81-12DFAB739943}" type="sibTrans" cxnId="{56BA0294-A9F6-4130-89A5-CBB18A045573}">
      <dgm:prSet/>
      <dgm:spPr/>
      <dgm:t>
        <a:bodyPr/>
        <a:lstStyle/>
        <a:p>
          <a:endParaRPr lang="en-US"/>
        </a:p>
      </dgm:t>
    </dgm:pt>
    <dgm:pt modelId="{E6B1D482-AC3C-4411-8E2C-8ED8EA182788}">
      <dgm:prSet/>
      <dgm:spPr/>
      <dgm:t>
        <a:bodyPr/>
        <a:lstStyle/>
        <a:p>
          <a:r>
            <a:rPr lang="en-US"/>
            <a:t>Increased reliability: CI/CD can help to improve the reliability of software by making it easier to deploy changes to production. This is because changes are tested and deployed in a controlled environment before they are released to users.</a:t>
          </a:r>
        </a:p>
      </dgm:t>
    </dgm:pt>
    <dgm:pt modelId="{B1AC0858-6B37-44F4-A511-83250184486A}" type="parTrans" cxnId="{76D4BE63-8FE8-499E-96CE-DC06F5696A85}">
      <dgm:prSet/>
      <dgm:spPr/>
      <dgm:t>
        <a:bodyPr/>
        <a:lstStyle/>
        <a:p>
          <a:endParaRPr lang="en-US"/>
        </a:p>
      </dgm:t>
    </dgm:pt>
    <dgm:pt modelId="{57FD4EEB-90F8-4424-A16B-DF97F07B5290}" type="sibTrans" cxnId="{76D4BE63-8FE8-499E-96CE-DC06F5696A85}">
      <dgm:prSet/>
      <dgm:spPr/>
      <dgm:t>
        <a:bodyPr/>
        <a:lstStyle/>
        <a:p>
          <a:endParaRPr lang="en-US"/>
        </a:p>
      </dgm:t>
    </dgm:pt>
    <dgm:pt modelId="{12485D55-9DE0-4FA7-8F28-1278163EEED4}" type="pres">
      <dgm:prSet presAssocID="{856EEFF8-CC7A-4A4E-81D8-C8FB3F199E0E}" presName="linear" presStyleCnt="0">
        <dgm:presLayoutVars>
          <dgm:animLvl val="lvl"/>
          <dgm:resizeHandles val="exact"/>
        </dgm:presLayoutVars>
      </dgm:prSet>
      <dgm:spPr/>
    </dgm:pt>
    <dgm:pt modelId="{71C7974F-39FB-44D0-BDAE-9F98E974622E}" type="pres">
      <dgm:prSet presAssocID="{F7993D7D-2BF0-4A20-963A-96FB74006AEC}" presName="parentText" presStyleLbl="node1" presStyleIdx="0" presStyleCnt="3">
        <dgm:presLayoutVars>
          <dgm:chMax val="0"/>
          <dgm:bulletEnabled val="1"/>
        </dgm:presLayoutVars>
      </dgm:prSet>
      <dgm:spPr/>
    </dgm:pt>
    <dgm:pt modelId="{DCBAEF42-6B0B-4CAC-BDBB-63CA400B0F0E}" type="pres">
      <dgm:prSet presAssocID="{C6D40444-6E36-4A2B-9F6F-294DD0AB81AC}" presName="spacer" presStyleCnt="0"/>
      <dgm:spPr/>
    </dgm:pt>
    <dgm:pt modelId="{EB4E660D-099C-4B5F-B626-293C47737B10}" type="pres">
      <dgm:prSet presAssocID="{3B9ECF08-EF27-447F-AA0A-0EEB41D10F79}" presName="parentText" presStyleLbl="node1" presStyleIdx="1" presStyleCnt="3">
        <dgm:presLayoutVars>
          <dgm:chMax val="0"/>
          <dgm:bulletEnabled val="1"/>
        </dgm:presLayoutVars>
      </dgm:prSet>
      <dgm:spPr/>
    </dgm:pt>
    <dgm:pt modelId="{612E8F11-95D6-4B26-91D8-CE27D4ABEBFC}" type="pres">
      <dgm:prSet presAssocID="{B61D9A86-8E4B-47D3-9C81-12DFAB739943}" presName="spacer" presStyleCnt="0"/>
      <dgm:spPr/>
    </dgm:pt>
    <dgm:pt modelId="{147689D7-8E6A-412A-B7FD-0199CBBC49D1}" type="pres">
      <dgm:prSet presAssocID="{E6B1D482-AC3C-4411-8E2C-8ED8EA182788}" presName="parentText" presStyleLbl="node1" presStyleIdx="2" presStyleCnt="3">
        <dgm:presLayoutVars>
          <dgm:chMax val="0"/>
          <dgm:bulletEnabled val="1"/>
        </dgm:presLayoutVars>
      </dgm:prSet>
      <dgm:spPr/>
    </dgm:pt>
  </dgm:ptLst>
  <dgm:cxnLst>
    <dgm:cxn modelId="{9538801C-F469-4923-A835-9913883B8FB8}" type="presOf" srcId="{856EEFF8-CC7A-4A4E-81D8-C8FB3F199E0E}" destId="{12485D55-9DE0-4FA7-8F28-1278163EEED4}" srcOrd="0" destOrd="0" presId="urn:microsoft.com/office/officeart/2005/8/layout/vList2"/>
    <dgm:cxn modelId="{48395F21-DBC3-48CF-8037-F6246E32EC5F}" srcId="{856EEFF8-CC7A-4A4E-81D8-C8FB3F199E0E}" destId="{F7993D7D-2BF0-4A20-963A-96FB74006AEC}" srcOrd="0" destOrd="0" parTransId="{CDC93A7D-4107-4D2D-AD31-4BF262118D2B}" sibTransId="{C6D40444-6E36-4A2B-9F6F-294DD0AB81AC}"/>
    <dgm:cxn modelId="{76D4BE63-8FE8-499E-96CE-DC06F5696A85}" srcId="{856EEFF8-CC7A-4A4E-81D8-C8FB3F199E0E}" destId="{E6B1D482-AC3C-4411-8E2C-8ED8EA182788}" srcOrd="2" destOrd="0" parTransId="{B1AC0858-6B37-44F4-A511-83250184486A}" sibTransId="{57FD4EEB-90F8-4424-A16B-DF97F07B5290}"/>
    <dgm:cxn modelId="{53D6D171-A8AA-4278-A900-572DAA47F527}" type="presOf" srcId="{F7993D7D-2BF0-4A20-963A-96FB74006AEC}" destId="{71C7974F-39FB-44D0-BDAE-9F98E974622E}" srcOrd="0" destOrd="0" presId="urn:microsoft.com/office/officeart/2005/8/layout/vList2"/>
    <dgm:cxn modelId="{56BA0294-A9F6-4130-89A5-CBB18A045573}" srcId="{856EEFF8-CC7A-4A4E-81D8-C8FB3F199E0E}" destId="{3B9ECF08-EF27-447F-AA0A-0EEB41D10F79}" srcOrd="1" destOrd="0" parTransId="{DBBE975F-5CC2-4D8A-BC01-B155D8A3A98F}" sibTransId="{B61D9A86-8E4B-47D3-9C81-12DFAB739943}"/>
    <dgm:cxn modelId="{C8B41FDB-1FF0-4896-B4D6-5B9435E7A006}" type="presOf" srcId="{E6B1D482-AC3C-4411-8E2C-8ED8EA182788}" destId="{147689D7-8E6A-412A-B7FD-0199CBBC49D1}" srcOrd="0" destOrd="0" presId="urn:microsoft.com/office/officeart/2005/8/layout/vList2"/>
    <dgm:cxn modelId="{DEF9EDEC-3D75-41E3-8999-B518C94E9450}" type="presOf" srcId="{3B9ECF08-EF27-447F-AA0A-0EEB41D10F79}" destId="{EB4E660D-099C-4B5F-B626-293C47737B10}" srcOrd="0" destOrd="0" presId="urn:microsoft.com/office/officeart/2005/8/layout/vList2"/>
    <dgm:cxn modelId="{9571FCDC-1D0A-4ABC-8985-BB02D3B3B662}" type="presParOf" srcId="{12485D55-9DE0-4FA7-8F28-1278163EEED4}" destId="{71C7974F-39FB-44D0-BDAE-9F98E974622E}" srcOrd="0" destOrd="0" presId="urn:microsoft.com/office/officeart/2005/8/layout/vList2"/>
    <dgm:cxn modelId="{063B26FE-4262-4B00-BD8B-C3B0F41C9238}" type="presParOf" srcId="{12485D55-9DE0-4FA7-8F28-1278163EEED4}" destId="{DCBAEF42-6B0B-4CAC-BDBB-63CA400B0F0E}" srcOrd="1" destOrd="0" presId="urn:microsoft.com/office/officeart/2005/8/layout/vList2"/>
    <dgm:cxn modelId="{E478A83D-20D0-49C0-A3BB-E10EA3E23BBA}" type="presParOf" srcId="{12485D55-9DE0-4FA7-8F28-1278163EEED4}" destId="{EB4E660D-099C-4B5F-B626-293C47737B10}" srcOrd="2" destOrd="0" presId="urn:microsoft.com/office/officeart/2005/8/layout/vList2"/>
    <dgm:cxn modelId="{44AFFAB9-2917-428D-B76D-6C3829C3F314}" type="presParOf" srcId="{12485D55-9DE0-4FA7-8F28-1278163EEED4}" destId="{612E8F11-95D6-4B26-91D8-CE27D4ABEBFC}" srcOrd="3" destOrd="0" presId="urn:microsoft.com/office/officeart/2005/8/layout/vList2"/>
    <dgm:cxn modelId="{F03A298D-80C4-42A5-B919-2E513C09DCF3}" type="presParOf" srcId="{12485D55-9DE0-4FA7-8F28-1278163EEED4}" destId="{147689D7-8E6A-412A-B7FD-0199CBBC49D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5CE1F3-8233-4890-8EDA-0C44BDB7A4EC}"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6B1726D5-A605-4CF6-AFCD-04123E2175BF}">
      <dgm:prSet/>
      <dgm:spPr/>
      <dgm:t>
        <a:bodyPr/>
        <a:lstStyle/>
        <a:p>
          <a:pPr>
            <a:lnSpc>
              <a:spcPct val="100000"/>
            </a:lnSpc>
          </a:pPr>
          <a:r>
            <a:rPr lang="en-US"/>
            <a:t>CI/CD Pipeline is a crucial part of the modern DevOps environment. The pipeline is a deployable path which the software follows on the way to its production with Continuous Integration and Continuous Delivery practices. </a:t>
          </a:r>
        </a:p>
      </dgm:t>
    </dgm:pt>
    <dgm:pt modelId="{EC62735E-01B0-47B3-A278-ED7700060C29}" type="parTrans" cxnId="{E8398040-B4E6-4C3B-A9A5-26849C9414B2}">
      <dgm:prSet/>
      <dgm:spPr/>
      <dgm:t>
        <a:bodyPr/>
        <a:lstStyle/>
        <a:p>
          <a:endParaRPr lang="en-US"/>
        </a:p>
      </dgm:t>
    </dgm:pt>
    <dgm:pt modelId="{96EA238A-0661-42BC-B484-0333097B1776}" type="sibTrans" cxnId="{E8398040-B4E6-4C3B-A9A5-26849C9414B2}">
      <dgm:prSet/>
      <dgm:spPr/>
      <dgm:t>
        <a:bodyPr/>
        <a:lstStyle/>
        <a:p>
          <a:endParaRPr lang="en-US"/>
        </a:p>
      </dgm:t>
    </dgm:pt>
    <dgm:pt modelId="{E2065B0E-C599-4901-82DE-8CA7DF9EE9C4}">
      <dgm:prSet/>
      <dgm:spPr/>
      <dgm:t>
        <a:bodyPr/>
        <a:lstStyle/>
        <a:p>
          <a:pPr>
            <a:lnSpc>
              <a:spcPct val="100000"/>
            </a:lnSpc>
          </a:pPr>
          <a:r>
            <a:rPr lang="en-US"/>
            <a:t>It is a development lifecycle for software and includes the CI/CD pipeline, which has various stages or phases through which the software passes.</a:t>
          </a:r>
        </a:p>
      </dgm:t>
    </dgm:pt>
    <dgm:pt modelId="{2DE7AA9B-2AE2-4FA6-A205-C3351C88686F}" type="parTrans" cxnId="{3611D950-97D5-42B0-AD2D-E9E76144143A}">
      <dgm:prSet/>
      <dgm:spPr/>
      <dgm:t>
        <a:bodyPr/>
        <a:lstStyle/>
        <a:p>
          <a:endParaRPr lang="en-US"/>
        </a:p>
      </dgm:t>
    </dgm:pt>
    <dgm:pt modelId="{81103E69-6A13-4B0F-813B-C510410220EC}" type="sibTrans" cxnId="{3611D950-97D5-42B0-AD2D-E9E76144143A}">
      <dgm:prSet/>
      <dgm:spPr/>
      <dgm:t>
        <a:bodyPr/>
        <a:lstStyle/>
        <a:p>
          <a:endParaRPr lang="en-US"/>
        </a:p>
      </dgm:t>
    </dgm:pt>
    <dgm:pt modelId="{6949D334-E753-4585-B429-00316BB4F6D3}" type="pres">
      <dgm:prSet presAssocID="{535CE1F3-8233-4890-8EDA-0C44BDB7A4EC}" presName="root" presStyleCnt="0">
        <dgm:presLayoutVars>
          <dgm:dir/>
          <dgm:resizeHandles val="exact"/>
        </dgm:presLayoutVars>
      </dgm:prSet>
      <dgm:spPr/>
    </dgm:pt>
    <dgm:pt modelId="{6685964D-13CD-48DF-AE30-542E219D20CD}" type="pres">
      <dgm:prSet presAssocID="{6B1726D5-A605-4CF6-AFCD-04123E2175BF}" presName="compNode" presStyleCnt="0"/>
      <dgm:spPr/>
    </dgm:pt>
    <dgm:pt modelId="{A82FFB70-C680-4C02-A56A-2C41824967F5}" type="pres">
      <dgm:prSet presAssocID="{6B1726D5-A605-4CF6-AFCD-04123E2175BF}" presName="bgRect" presStyleLbl="bgShp" presStyleIdx="0" presStyleCnt="2"/>
      <dgm:spPr/>
    </dgm:pt>
    <dgm:pt modelId="{BDFF0C16-A9B8-4CF0-BEA9-80372DB6AC71}" type="pres">
      <dgm:prSet presAssocID="{6B1726D5-A605-4CF6-AFCD-04123E2175B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079E4F3-6893-4E39-B699-231031ACB441}" type="pres">
      <dgm:prSet presAssocID="{6B1726D5-A605-4CF6-AFCD-04123E2175BF}" presName="spaceRect" presStyleCnt="0"/>
      <dgm:spPr/>
    </dgm:pt>
    <dgm:pt modelId="{E32B5F7F-47C2-4098-9042-2B3E02A11E45}" type="pres">
      <dgm:prSet presAssocID="{6B1726D5-A605-4CF6-AFCD-04123E2175BF}" presName="parTx" presStyleLbl="revTx" presStyleIdx="0" presStyleCnt="2">
        <dgm:presLayoutVars>
          <dgm:chMax val="0"/>
          <dgm:chPref val="0"/>
        </dgm:presLayoutVars>
      </dgm:prSet>
      <dgm:spPr/>
    </dgm:pt>
    <dgm:pt modelId="{893EFC7D-2C91-4F09-BE45-7933DED4A716}" type="pres">
      <dgm:prSet presAssocID="{96EA238A-0661-42BC-B484-0333097B1776}" presName="sibTrans" presStyleCnt="0"/>
      <dgm:spPr/>
    </dgm:pt>
    <dgm:pt modelId="{F6AEE495-BDEC-4DD1-8114-2B9694E673DD}" type="pres">
      <dgm:prSet presAssocID="{E2065B0E-C599-4901-82DE-8CA7DF9EE9C4}" presName="compNode" presStyleCnt="0"/>
      <dgm:spPr/>
    </dgm:pt>
    <dgm:pt modelId="{B04075E0-19E5-4AEF-A799-180B5C3E7991}" type="pres">
      <dgm:prSet presAssocID="{E2065B0E-C599-4901-82DE-8CA7DF9EE9C4}" presName="bgRect" presStyleLbl="bgShp" presStyleIdx="1" presStyleCnt="2"/>
      <dgm:spPr/>
    </dgm:pt>
    <dgm:pt modelId="{51ECA8B2-1C2D-4429-8E1B-4071D018B0CD}" type="pres">
      <dgm:prSet presAssocID="{E2065B0E-C599-4901-82DE-8CA7DF9EE9C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95F33C9-F660-48BD-9FC0-26E8C163050B}" type="pres">
      <dgm:prSet presAssocID="{E2065B0E-C599-4901-82DE-8CA7DF9EE9C4}" presName="spaceRect" presStyleCnt="0"/>
      <dgm:spPr/>
    </dgm:pt>
    <dgm:pt modelId="{E137881F-CCA7-492B-B92C-EFFC346BD83E}" type="pres">
      <dgm:prSet presAssocID="{E2065B0E-C599-4901-82DE-8CA7DF9EE9C4}" presName="parTx" presStyleLbl="revTx" presStyleIdx="1" presStyleCnt="2">
        <dgm:presLayoutVars>
          <dgm:chMax val="0"/>
          <dgm:chPref val="0"/>
        </dgm:presLayoutVars>
      </dgm:prSet>
      <dgm:spPr/>
    </dgm:pt>
  </dgm:ptLst>
  <dgm:cxnLst>
    <dgm:cxn modelId="{A9BFBB0F-9D1B-4117-8A2C-324817DAB425}" type="presOf" srcId="{535CE1F3-8233-4890-8EDA-0C44BDB7A4EC}" destId="{6949D334-E753-4585-B429-00316BB4F6D3}" srcOrd="0" destOrd="0" presId="urn:microsoft.com/office/officeart/2018/2/layout/IconVerticalSolidList"/>
    <dgm:cxn modelId="{E8398040-B4E6-4C3B-A9A5-26849C9414B2}" srcId="{535CE1F3-8233-4890-8EDA-0C44BDB7A4EC}" destId="{6B1726D5-A605-4CF6-AFCD-04123E2175BF}" srcOrd="0" destOrd="0" parTransId="{EC62735E-01B0-47B3-A278-ED7700060C29}" sibTransId="{96EA238A-0661-42BC-B484-0333097B1776}"/>
    <dgm:cxn modelId="{7DD2C55B-640A-4CC1-8A70-282C7B20EA21}" type="presOf" srcId="{E2065B0E-C599-4901-82DE-8CA7DF9EE9C4}" destId="{E137881F-CCA7-492B-B92C-EFFC346BD83E}" srcOrd="0" destOrd="0" presId="urn:microsoft.com/office/officeart/2018/2/layout/IconVerticalSolidList"/>
    <dgm:cxn modelId="{914A7A68-E801-4C65-983D-FD8111D8184B}" type="presOf" srcId="{6B1726D5-A605-4CF6-AFCD-04123E2175BF}" destId="{E32B5F7F-47C2-4098-9042-2B3E02A11E45}" srcOrd="0" destOrd="0" presId="urn:microsoft.com/office/officeart/2018/2/layout/IconVerticalSolidList"/>
    <dgm:cxn modelId="{3611D950-97D5-42B0-AD2D-E9E76144143A}" srcId="{535CE1F3-8233-4890-8EDA-0C44BDB7A4EC}" destId="{E2065B0E-C599-4901-82DE-8CA7DF9EE9C4}" srcOrd="1" destOrd="0" parTransId="{2DE7AA9B-2AE2-4FA6-A205-C3351C88686F}" sibTransId="{81103E69-6A13-4B0F-813B-C510410220EC}"/>
    <dgm:cxn modelId="{D8C54892-4B35-4F04-8DC1-5AFC36ADAFE8}" type="presParOf" srcId="{6949D334-E753-4585-B429-00316BB4F6D3}" destId="{6685964D-13CD-48DF-AE30-542E219D20CD}" srcOrd="0" destOrd="0" presId="urn:microsoft.com/office/officeart/2018/2/layout/IconVerticalSolidList"/>
    <dgm:cxn modelId="{2B5632FC-872C-4BBA-A134-012C8487A71A}" type="presParOf" srcId="{6685964D-13CD-48DF-AE30-542E219D20CD}" destId="{A82FFB70-C680-4C02-A56A-2C41824967F5}" srcOrd="0" destOrd="0" presId="urn:microsoft.com/office/officeart/2018/2/layout/IconVerticalSolidList"/>
    <dgm:cxn modelId="{62108B68-38D2-4B4F-A638-EF7270C8074A}" type="presParOf" srcId="{6685964D-13CD-48DF-AE30-542E219D20CD}" destId="{BDFF0C16-A9B8-4CF0-BEA9-80372DB6AC71}" srcOrd="1" destOrd="0" presId="urn:microsoft.com/office/officeart/2018/2/layout/IconVerticalSolidList"/>
    <dgm:cxn modelId="{E94F94D6-1DA4-4251-9C59-9AFF6937ECF3}" type="presParOf" srcId="{6685964D-13CD-48DF-AE30-542E219D20CD}" destId="{8079E4F3-6893-4E39-B699-231031ACB441}" srcOrd="2" destOrd="0" presId="urn:microsoft.com/office/officeart/2018/2/layout/IconVerticalSolidList"/>
    <dgm:cxn modelId="{D42C26A7-B7C1-4588-B46B-19D302C49AF2}" type="presParOf" srcId="{6685964D-13CD-48DF-AE30-542E219D20CD}" destId="{E32B5F7F-47C2-4098-9042-2B3E02A11E45}" srcOrd="3" destOrd="0" presId="urn:microsoft.com/office/officeart/2018/2/layout/IconVerticalSolidList"/>
    <dgm:cxn modelId="{D13A8F40-1F0E-46C6-B628-8B3C1E0742F9}" type="presParOf" srcId="{6949D334-E753-4585-B429-00316BB4F6D3}" destId="{893EFC7D-2C91-4F09-BE45-7933DED4A716}" srcOrd="1" destOrd="0" presId="urn:microsoft.com/office/officeart/2018/2/layout/IconVerticalSolidList"/>
    <dgm:cxn modelId="{5BA8DCC8-8BF2-4556-802C-ADD457323961}" type="presParOf" srcId="{6949D334-E753-4585-B429-00316BB4F6D3}" destId="{F6AEE495-BDEC-4DD1-8114-2B9694E673DD}" srcOrd="2" destOrd="0" presId="urn:microsoft.com/office/officeart/2018/2/layout/IconVerticalSolidList"/>
    <dgm:cxn modelId="{BA9B3FA0-F588-4A81-B4C8-8AD19C0B8F4A}" type="presParOf" srcId="{F6AEE495-BDEC-4DD1-8114-2B9694E673DD}" destId="{B04075E0-19E5-4AEF-A799-180B5C3E7991}" srcOrd="0" destOrd="0" presId="urn:microsoft.com/office/officeart/2018/2/layout/IconVerticalSolidList"/>
    <dgm:cxn modelId="{B35B17CF-5F5C-4364-A65F-D9F00867789E}" type="presParOf" srcId="{F6AEE495-BDEC-4DD1-8114-2B9694E673DD}" destId="{51ECA8B2-1C2D-4429-8E1B-4071D018B0CD}" srcOrd="1" destOrd="0" presId="urn:microsoft.com/office/officeart/2018/2/layout/IconVerticalSolidList"/>
    <dgm:cxn modelId="{C72B1F2C-4B5D-49FE-BBBD-C01D90183D04}" type="presParOf" srcId="{F6AEE495-BDEC-4DD1-8114-2B9694E673DD}" destId="{E95F33C9-F660-48BD-9FC0-26E8C163050B}" srcOrd="2" destOrd="0" presId="urn:microsoft.com/office/officeart/2018/2/layout/IconVerticalSolidList"/>
    <dgm:cxn modelId="{5127938C-0E62-4B02-A5F2-9124D93FD7C4}" type="presParOf" srcId="{F6AEE495-BDEC-4DD1-8114-2B9694E673DD}" destId="{E137881F-CCA7-492B-B92C-EFFC346BD83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1E77F-CC6D-4CE3-9DCA-8E6CD06DE2A9}">
      <dsp:nvSpPr>
        <dsp:cNvPr id="0" name=""/>
        <dsp:cNvSpPr/>
      </dsp:nvSpPr>
      <dsp:spPr>
        <a:xfrm>
          <a:off x="0" y="39008"/>
          <a:ext cx="11457432" cy="12145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C42104-0203-4B0C-9792-235CEDBCDCE7}">
      <dsp:nvSpPr>
        <dsp:cNvPr id="0" name=""/>
        <dsp:cNvSpPr/>
      </dsp:nvSpPr>
      <dsp:spPr>
        <a:xfrm>
          <a:off x="367401" y="273792"/>
          <a:ext cx="668002" cy="6680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990864F7-A499-41B0-A77B-1E3DD796F1F5}">
      <dsp:nvSpPr>
        <dsp:cNvPr id="0" name=""/>
        <dsp:cNvSpPr/>
      </dsp:nvSpPr>
      <dsp:spPr>
        <a:xfrm>
          <a:off x="1402804" y="519"/>
          <a:ext cx="10054627" cy="1214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40" tIns="128540" rIns="128540" bIns="128540" numCol="1" spcCol="1270" anchor="ctr" anchorCtr="0">
          <a:noAutofit/>
        </a:bodyPr>
        <a:lstStyle/>
        <a:p>
          <a:pPr marL="0" lvl="0" indent="0" algn="l" defTabSz="1111250">
            <a:lnSpc>
              <a:spcPct val="90000"/>
            </a:lnSpc>
            <a:spcBef>
              <a:spcPct val="0"/>
            </a:spcBef>
            <a:spcAft>
              <a:spcPct val="35000"/>
            </a:spcAft>
            <a:buNone/>
          </a:pPr>
          <a:r>
            <a:rPr lang="en-US" sz="2500" b="0" i="0" kern="1200"/>
            <a:t>Terraform is an open-source Infrastructure as Code (</a:t>
          </a:r>
          <a:r>
            <a:rPr lang="en-US" sz="2500" b="0" i="0" kern="1200" err="1"/>
            <a:t>IaC</a:t>
          </a:r>
          <a:r>
            <a:rPr lang="en-US" sz="2500" b="0" i="0" kern="1200"/>
            <a:t>) tool developed by HashiCorp.</a:t>
          </a:r>
          <a:endParaRPr lang="en-US" sz="2500" kern="1200"/>
        </a:p>
      </dsp:txBody>
      <dsp:txXfrm>
        <a:off x="1402804" y="519"/>
        <a:ext cx="10054627" cy="1214549"/>
      </dsp:txXfrm>
    </dsp:sp>
    <dsp:sp modelId="{87BFD70D-5FF0-4707-9A3C-C9C13791F54D}">
      <dsp:nvSpPr>
        <dsp:cNvPr id="0" name=""/>
        <dsp:cNvSpPr/>
      </dsp:nvSpPr>
      <dsp:spPr>
        <a:xfrm>
          <a:off x="0" y="1518705"/>
          <a:ext cx="11457432" cy="12145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03453-4BE0-4459-819D-8C9404740C49}">
      <dsp:nvSpPr>
        <dsp:cNvPr id="0" name=""/>
        <dsp:cNvSpPr/>
      </dsp:nvSpPr>
      <dsp:spPr>
        <a:xfrm>
          <a:off x="367401" y="1791978"/>
          <a:ext cx="668002" cy="6680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2D26098B-3DD2-403C-BF07-CFCD087472A8}">
      <dsp:nvSpPr>
        <dsp:cNvPr id="0" name=""/>
        <dsp:cNvSpPr/>
      </dsp:nvSpPr>
      <dsp:spPr>
        <a:xfrm>
          <a:off x="1402804" y="1518705"/>
          <a:ext cx="10054627" cy="1214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40" tIns="128540" rIns="128540" bIns="128540" numCol="1" spcCol="1270" anchor="ctr" anchorCtr="0">
          <a:noAutofit/>
        </a:bodyPr>
        <a:lstStyle/>
        <a:p>
          <a:pPr marL="0" lvl="0" indent="0" algn="l" defTabSz="1111250">
            <a:lnSpc>
              <a:spcPct val="90000"/>
            </a:lnSpc>
            <a:spcBef>
              <a:spcPct val="0"/>
            </a:spcBef>
            <a:spcAft>
              <a:spcPct val="35000"/>
            </a:spcAft>
            <a:buNone/>
          </a:pPr>
          <a:r>
            <a:rPr lang="en-US" sz="2500" b="0" i="0" kern="1200"/>
            <a:t>It allows you to </a:t>
          </a:r>
          <a:r>
            <a:rPr lang="en-US" sz="2500" b="1" i="0" kern="1200"/>
            <a:t>automate and manage your infrastructure, your platform and your services</a:t>
          </a:r>
          <a:r>
            <a:rPr lang="en-US" sz="2500" b="0" i="0" kern="1200"/>
            <a:t> that run on that platform.</a:t>
          </a:r>
          <a:endParaRPr lang="en-US" sz="2500" kern="1200"/>
        </a:p>
      </dsp:txBody>
      <dsp:txXfrm>
        <a:off x="1402804" y="1518705"/>
        <a:ext cx="10054627" cy="1214549"/>
      </dsp:txXfrm>
    </dsp:sp>
    <dsp:sp modelId="{CAF1D1C6-A3DB-48AC-AFF0-F8DAF234C18D}">
      <dsp:nvSpPr>
        <dsp:cNvPr id="0" name=""/>
        <dsp:cNvSpPr/>
      </dsp:nvSpPr>
      <dsp:spPr>
        <a:xfrm>
          <a:off x="0" y="3036891"/>
          <a:ext cx="11457432" cy="121454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EFBA98-3333-4034-AEDE-C9ECE0245884}">
      <dsp:nvSpPr>
        <dsp:cNvPr id="0" name=""/>
        <dsp:cNvSpPr/>
      </dsp:nvSpPr>
      <dsp:spPr>
        <a:xfrm>
          <a:off x="367401" y="3310165"/>
          <a:ext cx="668002" cy="668002"/>
        </a:xfrm>
        <a:prstGeom prst="rect">
          <a:avLst/>
        </a:prstGeom>
        <a:solidFill>
          <a:schemeClr val="accent1">
            <a:hueOff val="0"/>
            <a:satOff val="0"/>
            <a:lumOff val="0"/>
            <a:alphaOff val="0"/>
          </a:schemeClr>
        </a:solid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7A86E081-6AFB-4C95-BAF9-08546B82E68D}">
      <dsp:nvSpPr>
        <dsp:cNvPr id="0" name=""/>
        <dsp:cNvSpPr/>
      </dsp:nvSpPr>
      <dsp:spPr>
        <a:xfrm>
          <a:off x="1402804" y="3036891"/>
          <a:ext cx="10054627" cy="1214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40" tIns="128540" rIns="128540" bIns="128540" numCol="1" spcCol="1270" anchor="ctr" anchorCtr="0">
          <a:noAutofit/>
        </a:bodyPr>
        <a:lstStyle/>
        <a:p>
          <a:pPr marL="0" lvl="0" indent="0" algn="l" defTabSz="1111250">
            <a:lnSpc>
              <a:spcPct val="90000"/>
            </a:lnSpc>
            <a:spcBef>
              <a:spcPct val="0"/>
            </a:spcBef>
            <a:spcAft>
              <a:spcPct val="35000"/>
            </a:spcAft>
            <a:buNone/>
          </a:pPr>
          <a:r>
            <a:rPr lang="en-US" sz="2500" b="0" i="0" kern="1200"/>
            <a:t>Terraform uses a declarative approach, allowing you to define infrastructure configurations as code.</a:t>
          </a:r>
          <a:endParaRPr lang="en-US" sz="2500" kern="1200"/>
        </a:p>
      </dsp:txBody>
      <dsp:txXfrm>
        <a:off x="1402804" y="3036891"/>
        <a:ext cx="10054627" cy="1214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59CE3-D104-42EF-A816-27D01344C83F}">
      <dsp:nvSpPr>
        <dsp:cNvPr id="0" name=""/>
        <dsp:cNvSpPr/>
      </dsp:nvSpPr>
      <dsp:spPr>
        <a:xfrm>
          <a:off x="0" y="878815"/>
          <a:ext cx="11457432" cy="16224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E688EF-C9E2-478A-8FDB-E4C9E52280A2}">
      <dsp:nvSpPr>
        <dsp:cNvPr id="0" name=""/>
        <dsp:cNvSpPr/>
      </dsp:nvSpPr>
      <dsp:spPr>
        <a:xfrm>
          <a:off x="490784" y="1243862"/>
          <a:ext cx="892336" cy="8923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DF2D739C-F763-44D4-BFDA-2C33E18ED9A2}">
      <dsp:nvSpPr>
        <dsp:cNvPr id="0" name=""/>
        <dsp:cNvSpPr/>
      </dsp:nvSpPr>
      <dsp:spPr>
        <a:xfrm>
          <a:off x="1873905" y="878815"/>
          <a:ext cx="9583526" cy="1622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07" tIns="171707" rIns="171707" bIns="171707" numCol="1" spcCol="1270" anchor="ctr" anchorCtr="0">
          <a:noAutofit/>
        </a:bodyPr>
        <a:lstStyle/>
        <a:p>
          <a:pPr marL="0" lvl="0" indent="0" algn="l" defTabSz="889000">
            <a:lnSpc>
              <a:spcPct val="90000"/>
            </a:lnSpc>
            <a:spcBef>
              <a:spcPct val="0"/>
            </a:spcBef>
            <a:spcAft>
              <a:spcPct val="35000"/>
            </a:spcAft>
            <a:buNone/>
          </a:pPr>
          <a:r>
            <a:rPr lang="en-US" sz="2000" b="1" kern="1200"/>
            <a:t>Continuous Integration (CI)</a:t>
          </a:r>
          <a:r>
            <a:rPr lang="en-US" sz="2000" kern="1200"/>
            <a:t> is a practice where developers regularly merge their code changes into a central repository, after which automated tests are run to validate the merge. This practice helps to identify errors early in the development process, and to ensure that all developers are working on the same code base.</a:t>
          </a:r>
        </a:p>
      </dsp:txBody>
      <dsp:txXfrm>
        <a:off x="1873905" y="878815"/>
        <a:ext cx="9583526" cy="1622429"/>
      </dsp:txXfrm>
    </dsp:sp>
    <dsp:sp modelId="{92EEB233-FD34-4EDE-877A-67EABB14B0C4}">
      <dsp:nvSpPr>
        <dsp:cNvPr id="0" name=""/>
        <dsp:cNvSpPr/>
      </dsp:nvSpPr>
      <dsp:spPr>
        <a:xfrm>
          <a:off x="0" y="2906852"/>
          <a:ext cx="11457432" cy="16224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5474C-4575-4386-A5AB-C223C5A867FE}">
      <dsp:nvSpPr>
        <dsp:cNvPr id="0" name=""/>
        <dsp:cNvSpPr/>
      </dsp:nvSpPr>
      <dsp:spPr>
        <a:xfrm>
          <a:off x="490784" y="3271899"/>
          <a:ext cx="892336" cy="8923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118FECE0-7A95-44C7-B503-FEB3C33D6742}">
      <dsp:nvSpPr>
        <dsp:cNvPr id="0" name=""/>
        <dsp:cNvSpPr/>
      </dsp:nvSpPr>
      <dsp:spPr>
        <a:xfrm>
          <a:off x="1873905" y="2906852"/>
          <a:ext cx="9583526" cy="1622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07" tIns="171707" rIns="171707" bIns="171707" numCol="1" spcCol="1270" anchor="ctr" anchorCtr="0">
          <a:noAutofit/>
        </a:bodyPr>
        <a:lstStyle/>
        <a:p>
          <a:pPr marL="0" lvl="0" indent="0" algn="l" defTabSz="889000">
            <a:lnSpc>
              <a:spcPct val="90000"/>
            </a:lnSpc>
            <a:spcBef>
              <a:spcPct val="0"/>
            </a:spcBef>
            <a:spcAft>
              <a:spcPct val="35000"/>
            </a:spcAft>
            <a:buNone/>
          </a:pPr>
          <a:r>
            <a:rPr lang="en-US" sz="2000" b="1" kern="1200"/>
            <a:t>Continuous Delivery (CD)</a:t>
          </a:r>
          <a:r>
            <a:rPr lang="en-US" sz="2000" kern="1200"/>
            <a:t> is a practice where software is automatically deployed to production environments, after each successful build and test. This practice helps to ensure that software is always available to users, and that new features and bug fixes can be deployed quickly and easily.</a:t>
          </a:r>
        </a:p>
      </dsp:txBody>
      <dsp:txXfrm>
        <a:off x="1873905" y="2906852"/>
        <a:ext cx="9583526" cy="1622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7974F-39FB-44D0-BDAE-9F98E974622E}">
      <dsp:nvSpPr>
        <dsp:cNvPr id="0" name=""/>
        <dsp:cNvSpPr/>
      </dsp:nvSpPr>
      <dsp:spPr>
        <a:xfrm>
          <a:off x="0" y="488879"/>
          <a:ext cx="9765161" cy="10530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Improved quality: By automating the testing process, CI/CD can help to identify and fix errors early in the development process. This can lead to fewer bugs in the final product.</a:t>
          </a:r>
        </a:p>
      </dsp:txBody>
      <dsp:txXfrm>
        <a:off x="51403" y="540282"/>
        <a:ext cx="9662355" cy="950194"/>
      </dsp:txXfrm>
    </dsp:sp>
    <dsp:sp modelId="{EB4E660D-099C-4B5F-B626-293C47737B10}">
      <dsp:nvSpPr>
        <dsp:cNvPr id="0" name=""/>
        <dsp:cNvSpPr/>
      </dsp:nvSpPr>
      <dsp:spPr>
        <a:xfrm>
          <a:off x="0" y="1599480"/>
          <a:ext cx="9765161" cy="10530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Increased speed: CI/CD can help to speed up the software development process by automating the build, test, and deploy steps. This can free up developers to focus on more creative and strategic tasks.</a:t>
          </a:r>
        </a:p>
      </dsp:txBody>
      <dsp:txXfrm>
        <a:off x="51403" y="1650883"/>
        <a:ext cx="9662355" cy="950194"/>
      </dsp:txXfrm>
    </dsp:sp>
    <dsp:sp modelId="{147689D7-8E6A-412A-B7FD-0199CBBC49D1}">
      <dsp:nvSpPr>
        <dsp:cNvPr id="0" name=""/>
        <dsp:cNvSpPr/>
      </dsp:nvSpPr>
      <dsp:spPr>
        <a:xfrm>
          <a:off x="0" y="2710080"/>
          <a:ext cx="9765161" cy="105300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Increased reliability: CI/CD can help to improve the reliability of software by making it easier to deploy changes to production. This is because changes are tested and deployed in a controlled environment before they are released to users.</a:t>
          </a:r>
        </a:p>
      </dsp:txBody>
      <dsp:txXfrm>
        <a:off x="51403" y="2761483"/>
        <a:ext cx="9662355" cy="9501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FFB70-C680-4C02-A56A-2C41824967F5}">
      <dsp:nvSpPr>
        <dsp:cNvPr id="0" name=""/>
        <dsp:cNvSpPr/>
      </dsp:nvSpPr>
      <dsp:spPr>
        <a:xfrm>
          <a:off x="0" y="690943"/>
          <a:ext cx="11457432" cy="127558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F0C16-A9B8-4CF0-BEA9-80372DB6AC71}">
      <dsp:nvSpPr>
        <dsp:cNvPr id="0" name=""/>
        <dsp:cNvSpPr/>
      </dsp:nvSpPr>
      <dsp:spPr>
        <a:xfrm>
          <a:off x="385865" y="977950"/>
          <a:ext cx="701573" cy="7015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E32B5F7F-47C2-4098-9042-2B3E02A11E45}">
      <dsp:nvSpPr>
        <dsp:cNvPr id="0" name=""/>
        <dsp:cNvSpPr/>
      </dsp:nvSpPr>
      <dsp:spPr>
        <a:xfrm>
          <a:off x="1473304" y="690943"/>
          <a:ext cx="9984127" cy="127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000" tIns="135000" rIns="135000" bIns="135000" numCol="1" spcCol="1270" anchor="ctr" anchorCtr="0">
          <a:noAutofit/>
        </a:bodyPr>
        <a:lstStyle/>
        <a:p>
          <a:pPr marL="0" lvl="0" indent="0" algn="l" defTabSz="977900">
            <a:lnSpc>
              <a:spcPct val="100000"/>
            </a:lnSpc>
            <a:spcBef>
              <a:spcPct val="0"/>
            </a:spcBef>
            <a:spcAft>
              <a:spcPct val="35000"/>
            </a:spcAft>
            <a:buNone/>
          </a:pPr>
          <a:r>
            <a:rPr lang="en-US" sz="2200" kern="1200"/>
            <a:t>CI/CD Pipeline is a crucial part of the modern DevOps environment. The pipeline is a deployable path which the software follows on the way to its production with Continuous Integration and Continuous Delivery practices. </a:t>
          </a:r>
        </a:p>
      </dsp:txBody>
      <dsp:txXfrm>
        <a:off x="1473304" y="690943"/>
        <a:ext cx="9984127" cy="1275588"/>
      </dsp:txXfrm>
    </dsp:sp>
    <dsp:sp modelId="{B04075E0-19E5-4AEF-A799-180B5C3E7991}">
      <dsp:nvSpPr>
        <dsp:cNvPr id="0" name=""/>
        <dsp:cNvSpPr/>
      </dsp:nvSpPr>
      <dsp:spPr>
        <a:xfrm>
          <a:off x="0" y="2285428"/>
          <a:ext cx="11457432" cy="127558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ECA8B2-1C2D-4429-8E1B-4071D018B0CD}">
      <dsp:nvSpPr>
        <dsp:cNvPr id="0" name=""/>
        <dsp:cNvSpPr/>
      </dsp:nvSpPr>
      <dsp:spPr>
        <a:xfrm>
          <a:off x="385865" y="2572435"/>
          <a:ext cx="701573" cy="7015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E137881F-CCA7-492B-B92C-EFFC346BD83E}">
      <dsp:nvSpPr>
        <dsp:cNvPr id="0" name=""/>
        <dsp:cNvSpPr/>
      </dsp:nvSpPr>
      <dsp:spPr>
        <a:xfrm>
          <a:off x="1473304" y="2285428"/>
          <a:ext cx="9984127" cy="127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000" tIns="135000" rIns="135000" bIns="135000" numCol="1" spcCol="1270" anchor="ctr" anchorCtr="0">
          <a:noAutofit/>
        </a:bodyPr>
        <a:lstStyle/>
        <a:p>
          <a:pPr marL="0" lvl="0" indent="0" algn="l" defTabSz="977900">
            <a:lnSpc>
              <a:spcPct val="100000"/>
            </a:lnSpc>
            <a:spcBef>
              <a:spcPct val="0"/>
            </a:spcBef>
            <a:spcAft>
              <a:spcPct val="35000"/>
            </a:spcAft>
            <a:buNone/>
          </a:pPr>
          <a:r>
            <a:rPr lang="en-US" sz="2200" kern="1200"/>
            <a:t>It is a development lifecycle for software and includes the CI/CD pipeline, which has various stages or phases through which the software passes.</a:t>
          </a:r>
        </a:p>
      </dsp:txBody>
      <dsp:txXfrm>
        <a:off x="1473304" y="2285428"/>
        <a:ext cx="9984127" cy="12755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6/20/2023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6/20/2023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a:t>Our history</a:t>
              </a:r>
            </a:p>
            <a:p>
              <a:pPr>
                <a:spcBef>
                  <a:spcPts val="300"/>
                </a:spcBef>
                <a:buSzPct val="100000"/>
              </a:pPr>
              <a:r>
                <a:rPr lang="en-US" sz="1000"/>
                <a:t>Born digital in 1999</a:t>
              </a:r>
            </a:p>
            <a:p>
              <a:pPr>
                <a:spcBef>
                  <a:spcPts val="300"/>
                </a:spcBef>
                <a:buSzPct val="100000"/>
              </a:pPr>
              <a:r>
                <a:rPr lang="en-US" sz="1000"/>
                <a:t>HQ. Orange County, CA</a:t>
              </a:r>
            </a:p>
            <a:p>
              <a:pPr>
                <a:spcBef>
                  <a:spcPts val="300"/>
                </a:spcBef>
                <a:buSzPct val="100000"/>
              </a:pPr>
              <a:r>
                <a:rPr lang="en-US" sz="1000"/>
                <a:t>29,000⁺ employees</a:t>
              </a:r>
            </a:p>
            <a:p>
              <a:pPr>
                <a:spcBef>
                  <a:spcPts val="300"/>
                </a:spcBef>
                <a:buSzPct val="100000"/>
              </a:pPr>
              <a:r>
                <a:rPr lang="en-US" sz="100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a:t>Global presence</a:t>
              </a:r>
            </a:p>
            <a:p>
              <a:pPr>
                <a:spcBef>
                  <a:spcPts val="300"/>
                </a:spcBef>
                <a:buSzPct val="100000"/>
              </a:pPr>
              <a:r>
                <a:rPr lang="en-US" sz="1000"/>
                <a:t>30 countries</a:t>
              </a:r>
            </a:p>
            <a:p>
              <a:pPr>
                <a:spcBef>
                  <a:spcPts val="300"/>
                </a:spcBef>
                <a:buSzPct val="100000"/>
              </a:pPr>
              <a:r>
                <a:rPr lang="en-US" sz="1000"/>
                <a:t>79 offices worldwide</a:t>
              </a:r>
            </a:p>
            <a:p>
              <a:pPr>
                <a:spcBef>
                  <a:spcPts val="300"/>
                </a:spcBef>
                <a:buSzPct val="100000"/>
              </a:pPr>
              <a:r>
                <a:rPr lang="en-US" sz="100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a:t>Copyright © 2022 by UST Global Inc. All rights reserved.</a:t>
            </a:r>
          </a:p>
          <a:p>
            <a:pPr>
              <a:lnSpc>
                <a:spcPct val="100000"/>
              </a:lnSpc>
              <a:spcBef>
                <a:spcPts val="1200"/>
              </a:spcBef>
              <a:buSzPct val="100000"/>
            </a:pPr>
            <a:r>
              <a:rPr lang="en-US"/>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a:t>UST</a:t>
            </a:r>
            <a:r>
              <a:rPr lang="en-US" baseline="30000"/>
              <a:t>®</a:t>
            </a:r>
            <a:r>
              <a:rPr lang="en-US"/>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a:t>AMERICAS</a:t>
            </a:r>
          </a:p>
          <a:p>
            <a:pPr>
              <a:lnSpc>
                <a:spcPct val="110000"/>
              </a:lnSpc>
              <a:buSzPct val="100000"/>
            </a:pPr>
            <a:r>
              <a:rPr lang="en-US" sz="1200"/>
              <a:t>Global HQ – Orange County, CA</a:t>
            </a:r>
          </a:p>
          <a:p>
            <a:pPr>
              <a:lnSpc>
                <a:spcPct val="110000"/>
              </a:lnSpc>
              <a:buSzPct val="100000"/>
            </a:pPr>
            <a:r>
              <a:rPr lang="en-US" sz="1200"/>
              <a:t>Bentonville, AR</a:t>
            </a:r>
          </a:p>
          <a:p>
            <a:pPr>
              <a:lnSpc>
                <a:spcPct val="110000"/>
              </a:lnSpc>
              <a:buSzPct val="100000"/>
            </a:pPr>
            <a:r>
              <a:rPr lang="en-US" sz="1200"/>
              <a:t>Chicago, IL</a:t>
            </a:r>
          </a:p>
          <a:p>
            <a:pPr>
              <a:lnSpc>
                <a:spcPct val="110000"/>
              </a:lnSpc>
              <a:buSzPct val="100000"/>
            </a:pPr>
            <a:r>
              <a:rPr lang="en-US" sz="1200"/>
              <a:t>Toronto</a:t>
            </a:r>
          </a:p>
          <a:p>
            <a:pPr>
              <a:lnSpc>
                <a:spcPct val="110000"/>
              </a:lnSpc>
              <a:buSzPct val="100000"/>
            </a:pPr>
            <a:r>
              <a:rPr lang="en-US" sz="1200"/>
              <a:t>Guadalajara</a:t>
            </a:r>
          </a:p>
          <a:p>
            <a:pPr>
              <a:lnSpc>
                <a:spcPct val="110000"/>
              </a:lnSpc>
              <a:buSzPct val="100000"/>
            </a:pPr>
            <a:r>
              <a:rPr lang="en-US" sz="120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9FB1D850-F815-674D-B510-ABCC2BADE57A}"/>
              </a:ext>
            </a:extLst>
          </p:cNvPr>
          <p:cNvSpPr>
            <a:spLocks noGrp="1"/>
          </p:cNvSpPr>
          <p:nvPr>
            <p:ph type="title"/>
          </p:nvPr>
        </p:nvSpPr>
        <p:spPr>
          <a:xfrm>
            <a:off x="5079568" y="5161964"/>
            <a:ext cx="16186006" cy="1237989"/>
          </a:xfrm>
        </p:spPr>
        <p:txBody>
          <a:bodyPr anchor="t">
            <a:normAutofit/>
          </a:bodyPr>
          <a:lstStyle/>
          <a:p>
            <a:r>
              <a:rPr lang="en-US" sz="1800" dirty="0">
                <a:latin typeface="Arial"/>
                <a:cs typeface="Arial"/>
              </a:rPr>
              <a:t>Aadil A </a:t>
            </a:r>
            <a:r>
              <a:rPr lang="en-US" sz="1800" err="1">
                <a:latin typeface="Arial"/>
                <a:cs typeface="Arial"/>
              </a:rPr>
              <a:t>A</a:t>
            </a:r>
            <a:r>
              <a:rPr lang="en-US" sz="1800" dirty="0">
                <a:latin typeface="Arial"/>
                <a:cs typeface="Arial"/>
              </a:rPr>
              <a:t>     Ameena K A           Aysha C R          Haritha T H</a:t>
            </a:r>
            <a:br>
              <a:rPr lang="en-US" sz="1800" dirty="0">
                <a:cs typeface="Arial"/>
              </a:rPr>
            </a:br>
            <a:br>
              <a:rPr lang="en-US" sz="1800" dirty="0">
                <a:cs typeface="Arial"/>
              </a:rPr>
            </a:br>
            <a:r>
              <a:rPr lang="en-US" sz="1800">
                <a:cs typeface="Arial"/>
              </a:rPr>
              <a:t>245268          245255                    245254                245205</a:t>
            </a:r>
            <a:br>
              <a:rPr lang="en-US" sz="1800" dirty="0">
                <a:cs typeface="Arial"/>
              </a:rPr>
            </a:br>
            <a:endParaRPr lang="en-US"/>
          </a:p>
        </p:txBody>
      </p:sp>
      <p:pic>
        <p:nvPicPr>
          <p:cNvPr id="3076" name="Picture 4" descr="Comment Terraform améliore l’adoption du DevOps?">
            <a:extLst>
              <a:ext uri="{FF2B5EF4-FFF2-40B4-BE49-F238E27FC236}">
                <a16:creationId xmlns:a16="http://schemas.microsoft.com/office/drawing/2014/main" id="{DBDA0470-0B44-4BE1-8B96-2880C33342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0" y="669802"/>
            <a:ext cx="11457432" cy="4067387"/>
          </a:xfrm>
          <a:prstGeom prst="rect">
            <a:avLst/>
          </a:prstGeom>
          <a:solidFill>
            <a:srgbClr val="FFFFFF"/>
          </a:solidFill>
        </p:spPr>
      </p:pic>
    </p:spTree>
    <p:extLst>
      <p:ext uri="{BB962C8B-B14F-4D97-AF65-F5344CB8AC3E}">
        <p14:creationId xmlns:p14="http://schemas.microsoft.com/office/powerpoint/2010/main" val="251875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with medium confidence">
            <a:extLst>
              <a:ext uri="{FF2B5EF4-FFF2-40B4-BE49-F238E27FC236}">
                <a16:creationId xmlns:a16="http://schemas.microsoft.com/office/drawing/2014/main" id="{49DCE51B-E739-40A4-807A-486CF9152F7C}"/>
              </a:ext>
            </a:extLst>
          </p:cNvPr>
          <p:cNvPicPr>
            <a:picLocks noChangeAspect="1"/>
          </p:cNvPicPr>
          <p:nvPr/>
        </p:nvPicPr>
        <p:blipFill rotWithShape="1">
          <a:blip r:embed="rId2"/>
          <a:srcRect l="2447" t="28773" r="16711" b="14526"/>
          <a:stretch/>
        </p:blipFill>
        <p:spPr>
          <a:xfrm>
            <a:off x="0" y="1"/>
            <a:ext cx="12192000" cy="6189044"/>
          </a:xfrm>
          <a:prstGeom prst="rect">
            <a:avLst/>
          </a:prstGeom>
        </p:spPr>
      </p:pic>
    </p:spTree>
    <p:extLst>
      <p:ext uri="{BB962C8B-B14F-4D97-AF65-F5344CB8AC3E}">
        <p14:creationId xmlns:p14="http://schemas.microsoft.com/office/powerpoint/2010/main" val="423849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F0CF0FB-29D1-4EA5-9EAC-FD0941DAD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0" y="233681"/>
            <a:ext cx="11663680" cy="5648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77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DECE4C8-06FA-4E18-A9FD-A86FCCF1B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223520"/>
            <a:ext cx="11102975" cy="5913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49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7" name="Title 1">
            <a:extLst>
              <a:ext uri="{FF2B5EF4-FFF2-40B4-BE49-F238E27FC236}">
                <a16:creationId xmlns:a16="http://schemas.microsoft.com/office/drawing/2014/main" id="{B700BB42-F035-B684-E7BC-D9BC2E174461}"/>
              </a:ext>
            </a:extLst>
          </p:cNvPr>
          <p:cNvSpPr>
            <a:spLocks noGrp="1"/>
          </p:cNvSpPr>
          <p:nvPr>
            <p:ph type="title"/>
          </p:nvPr>
        </p:nvSpPr>
        <p:spPr>
          <a:xfrm>
            <a:off x="365760" y="365760"/>
            <a:ext cx="11457432" cy="914400"/>
          </a:xfrm>
        </p:spPr>
        <p:txBody>
          <a:bodyPr anchor="t">
            <a:normAutofit/>
          </a:bodyPr>
          <a:lstStyle/>
          <a:p>
            <a:r>
              <a:rPr lang="en-US"/>
              <a:t>Workflow of Terraform</a:t>
            </a:r>
          </a:p>
        </p:txBody>
      </p:sp>
      <p:pic>
        <p:nvPicPr>
          <p:cNvPr id="7170" name="Picture 2" descr="Terraform deployment workflow">
            <a:extLst>
              <a:ext uri="{FF2B5EF4-FFF2-40B4-BE49-F238E27FC236}">
                <a16:creationId xmlns:a16="http://schemas.microsoft.com/office/drawing/2014/main" id="{0741A963-74F6-45F6-9EE1-B896D0B0518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91440" y="2063344"/>
            <a:ext cx="7534656" cy="2731312"/>
          </a:xfrm>
          <a:prstGeom prst="rect">
            <a:avLst/>
          </a:prstGeom>
          <a:noFill/>
          <a:extLst>
            <a:ext uri="{909E8E84-426E-40DD-AFC4-6F175D3DCCD1}">
              <a14:hiddenFill xmlns:a14="http://schemas.microsoft.com/office/drawing/2010/main">
                <a:solidFill>
                  <a:srgbClr val="FFFFFF"/>
                </a:solidFill>
              </a14:hiddenFill>
            </a:ext>
          </a:extLst>
        </p:spPr>
      </p:pic>
      <p:sp>
        <p:nvSpPr>
          <p:cNvPr id="7182" name="Content Placeholder 3">
            <a:extLst>
              <a:ext uri="{FF2B5EF4-FFF2-40B4-BE49-F238E27FC236}">
                <a16:creationId xmlns:a16="http://schemas.microsoft.com/office/drawing/2014/main" id="{B6E570AF-6914-EBDF-57F1-8221A509C8E5}"/>
              </a:ext>
            </a:extLst>
          </p:cNvPr>
          <p:cNvSpPr>
            <a:spLocks noGrp="1"/>
          </p:cNvSpPr>
          <p:nvPr>
            <p:ph sz="half" idx="2"/>
          </p:nvPr>
        </p:nvSpPr>
        <p:spPr>
          <a:xfrm>
            <a:off x="7534656" y="1798320"/>
            <a:ext cx="4769104" cy="4282440"/>
          </a:xfrm>
        </p:spPr>
        <p:txBody>
          <a:bodyPr>
            <a:normAutofit/>
          </a:bodyPr>
          <a:lstStyle/>
          <a:p>
            <a:pPr>
              <a:lnSpc>
                <a:spcPct val="90000"/>
              </a:lnSpc>
            </a:pPr>
            <a:r>
              <a:rPr lang="en-US" sz="1500" b="0" i="0">
                <a:effectLst/>
              </a:rPr>
              <a:t>To deploy infrastructure with Terraform:</a:t>
            </a:r>
          </a:p>
          <a:p>
            <a:pPr marL="0" indent="0">
              <a:lnSpc>
                <a:spcPct val="90000"/>
              </a:lnSpc>
              <a:buNone/>
            </a:pPr>
            <a:endParaRPr lang="en-US" sz="1500" b="0" i="0">
              <a:effectLst/>
            </a:endParaRPr>
          </a:p>
          <a:p>
            <a:pPr>
              <a:lnSpc>
                <a:spcPct val="90000"/>
              </a:lnSpc>
              <a:buFont typeface="Arial" panose="020B0604020202020204" pitchFamily="34" charset="0"/>
              <a:buChar char="•"/>
            </a:pPr>
            <a:r>
              <a:rPr lang="en-US" sz="1500" b="1" i="0">
                <a:effectLst/>
              </a:rPr>
              <a:t>Scope</a:t>
            </a:r>
            <a:r>
              <a:rPr lang="en-US" sz="1500" b="0" i="0">
                <a:effectLst/>
              </a:rPr>
              <a:t> - Identify the infrastructure for your project.</a:t>
            </a:r>
          </a:p>
          <a:p>
            <a:pPr>
              <a:lnSpc>
                <a:spcPct val="90000"/>
              </a:lnSpc>
              <a:buFont typeface="Arial" panose="020B0604020202020204" pitchFamily="34" charset="0"/>
              <a:buChar char="•"/>
            </a:pPr>
            <a:r>
              <a:rPr lang="en-US" sz="1500" b="1" i="0">
                <a:effectLst/>
              </a:rPr>
              <a:t>Author</a:t>
            </a:r>
            <a:r>
              <a:rPr lang="en-US" sz="1500" b="0" i="0">
                <a:effectLst/>
              </a:rPr>
              <a:t> - Write the configuration for your infrastructure.</a:t>
            </a:r>
          </a:p>
          <a:p>
            <a:pPr>
              <a:lnSpc>
                <a:spcPct val="90000"/>
              </a:lnSpc>
              <a:buFont typeface="Arial" panose="020B0604020202020204" pitchFamily="34" charset="0"/>
              <a:buChar char="•"/>
            </a:pPr>
            <a:r>
              <a:rPr lang="en-US" sz="1500" b="1" i="0">
                <a:effectLst/>
              </a:rPr>
              <a:t>Initialize</a:t>
            </a:r>
            <a:r>
              <a:rPr lang="en-US" sz="1500" b="0" i="0">
                <a:effectLst/>
              </a:rPr>
              <a:t> - Install the plugins Terraform needs to manage the infrastructure.</a:t>
            </a:r>
          </a:p>
          <a:p>
            <a:pPr>
              <a:lnSpc>
                <a:spcPct val="90000"/>
              </a:lnSpc>
              <a:buFont typeface="Arial" panose="020B0604020202020204" pitchFamily="34" charset="0"/>
              <a:buChar char="•"/>
            </a:pPr>
            <a:r>
              <a:rPr lang="en-US" sz="1500" b="1" i="0">
                <a:effectLst/>
              </a:rPr>
              <a:t>Plan</a:t>
            </a:r>
            <a:r>
              <a:rPr lang="en-US" sz="1500" b="0" i="0">
                <a:effectLst/>
              </a:rPr>
              <a:t> - Preview the changes Terraform will make to match your configuration.</a:t>
            </a:r>
          </a:p>
          <a:p>
            <a:pPr>
              <a:lnSpc>
                <a:spcPct val="90000"/>
              </a:lnSpc>
              <a:buFont typeface="Arial" panose="020B0604020202020204" pitchFamily="34" charset="0"/>
              <a:buChar char="•"/>
            </a:pPr>
            <a:r>
              <a:rPr lang="en-US" sz="1500" b="1" i="0">
                <a:effectLst/>
              </a:rPr>
              <a:t>Apply</a:t>
            </a:r>
            <a:r>
              <a:rPr lang="en-US" sz="1500" b="0" i="0">
                <a:effectLst/>
              </a:rPr>
              <a:t> - Make the planned changes.</a:t>
            </a:r>
          </a:p>
        </p:txBody>
      </p:sp>
    </p:spTree>
    <p:extLst>
      <p:ext uri="{BB962C8B-B14F-4D97-AF65-F5344CB8AC3E}">
        <p14:creationId xmlns:p14="http://schemas.microsoft.com/office/powerpoint/2010/main" val="258068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1E31BD9-55FB-45E6-8968-CA2A945B8796}"/>
              </a:ext>
            </a:extLst>
          </p:cNvPr>
          <p:cNvPicPr>
            <a:picLocks noGrp="1" noChangeAspect="1"/>
          </p:cNvPicPr>
          <p:nvPr>
            <p:ph type="pic" sz="quarter" idx="10"/>
          </p:nvPr>
        </p:nvPicPr>
        <p:blipFill rotWithShape="1">
          <a:blip r:embed="rId2"/>
          <a:srcRect b="5403"/>
          <a:stretch/>
        </p:blipFill>
        <p:spPr>
          <a:xfrm>
            <a:off x="20" y="10"/>
            <a:ext cx="12191980" cy="6487417"/>
          </a:xfrm>
          <a:noFill/>
        </p:spPr>
      </p:pic>
    </p:spTree>
    <p:extLst>
      <p:ext uri="{BB962C8B-B14F-4D97-AF65-F5344CB8AC3E}">
        <p14:creationId xmlns:p14="http://schemas.microsoft.com/office/powerpoint/2010/main" val="185724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812B-EFFB-4635-A6E2-B6925DF94212}"/>
              </a:ext>
            </a:extLst>
          </p:cNvPr>
          <p:cNvSpPr>
            <a:spLocks noGrp="1"/>
          </p:cNvSpPr>
          <p:nvPr>
            <p:ph type="title"/>
          </p:nvPr>
        </p:nvSpPr>
        <p:spPr>
          <a:xfrm>
            <a:off x="365760" y="330868"/>
            <a:ext cx="11457432" cy="914400"/>
          </a:xfrm>
        </p:spPr>
        <p:txBody>
          <a:bodyPr/>
          <a:lstStyle/>
          <a:p>
            <a:pPr algn="ctr"/>
            <a:r>
              <a:rPr lang="en-US"/>
              <a:t>Steps to Follow</a:t>
            </a:r>
            <a:endParaRPr lang="en-IN"/>
          </a:p>
        </p:txBody>
      </p:sp>
      <p:sp>
        <p:nvSpPr>
          <p:cNvPr id="8" name="Content Placeholder 7">
            <a:extLst>
              <a:ext uri="{FF2B5EF4-FFF2-40B4-BE49-F238E27FC236}">
                <a16:creationId xmlns:a16="http://schemas.microsoft.com/office/drawing/2014/main" id="{1CC037AC-5916-4CD3-BAB9-BD0C0FCD1474}"/>
              </a:ext>
            </a:extLst>
          </p:cNvPr>
          <p:cNvSpPr>
            <a:spLocks noGrp="1"/>
          </p:cNvSpPr>
          <p:nvPr>
            <p:ph idx="1"/>
          </p:nvPr>
        </p:nvSpPr>
        <p:spPr>
          <a:xfrm>
            <a:off x="500513" y="1062389"/>
            <a:ext cx="11457432" cy="4251960"/>
          </a:xfrm>
        </p:spPr>
        <p:txBody>
          <a:bodyPr numCol="1"/>
          <a:lstStyle/>
          <a:p>
            <a:endParaRPr lang="en-US"/>
          </a:p>
          <a:p>
            <a:pPr marL="285750" indent="-285750">
              <a:buFont typeface="Arial" panose="020B0604020202020204" pitchFamily="34" charset="0"/>
              <a:buChar char="•"/>
            </a:pPr>
            <a:r>
              <a:rPr lang="en-US"/>
              <a:t>Install Terraform: Download and install Terraform from the official website</a:t>
            </a:r>
          </a:p>
          <a:p>
            <a:pPr marL="285750" indent="-285750">
              <a:buFont typeface="Courier New" panose="02070309020205020404" pitchFamily="49" charset="0"/>
              <a:buChar char="o"/>
            </a:pPr>
            <a:r>
              <a:rPr lang="en-US"/>
              <a:t>(https://www.terraform.io/downloads.html) based on your operating system.</a:t>
            </a:r>
          </a:p>
          <a:p>
            <a:endParaRPr lang="en-US"/>
          </a:p>
          <a:p>
            <a:pPr marL="285750" indent="-285750">
              <a:buFont typeface="Arial" panose="020B0604020202020204" pitchFamily="34" charset="0"/>
              <a:buChar char="•"/>
            </a:pPr>
            <a:r>
              <a:rPr lang="en-US" b="1"/>
              <a:t>Configure AWS Credentials</a:t>
            </a:r>
            <a:r>
              <a:rPr lang="en-US"/>
              <a:t>: Set up your AWS credentials to allow Terraform to interact with your AWS account. </a:t>
            </a:r>
          </a:p>
          <a:p>
            <a:pPr marL="285750" indent="-285750">
              <a:buFont typeface="Arial" panose="020B0604020202020204" pitchFamily="34" charset="0"/>
              <a:buChar char="•"/>
            </a:pPr>
            <a:r>
              <a:rPr lang="en-US"/>
              <a:t>You can either set the environment variables AWS_ACCESS_KEY_ID and AWS_SECRET_ACCESS_KEY or use the AWS CLI command </a:t>
            </a:r>
            <a:r>
              <a:rPr lang="en-US" err="1"/>
              <a:t>aws</a:t>
            </a:r>
            <a:r>
              <a:rPr lang="en-US"/>
              <a:t> configure to configure your credentials.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1"/>
              <a:t>Create a working directory</a:t>
            </a:r>
            <a:r>
              <a:rPr lang="en-US"/>
              <a:t>: Create a new directory on your local machine to hold your Terraform files.</a:t>
            </a:r>
            <a:endParaRPr lang="en-IN"/>
          </a:p>
        </p:txBody>
      </p:sp>
    </p:spTree>
    <p:extLst>
      <p:ext uri="{BB962C8B-B14F-4D97-AF65-F5344CB8AC3E}">
        <p14:creationId xmlns:p14="http://schemas.microsoft.com/office/powerpoint/2010/main" val="323684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E4C196-4BA6-4E4E-859E-1997436C6C6B}"/>
              </a:ext>
            </a:extLst>
          </p:cNvPr>
          <p:cNvSpPr txBox="1"/>
          <p:nvPr/>
        </p:nvSpPr>
        <p:spPr>
          <a:xfrm>
            <a:off x="416560" y="751840"/>
            <a:ext cx="11094720" cy="4033520"/>
          </a:xfrm>
          <a:prstGeom prst="rect">
            <a:avLst/>
          </a:prstGeom>
          <a:noFill/>
        </p:spPr>
        <p:txBody>
          <a:bodyPr wrap="square" lIns="0" tIns="0" rIns="0" bIns="0" rtlCol="0">
            <a:noAutofit/>
          </a:bodyPr>
          <a:lstStyle/>
          <a:p>
            <a:pPr marL="285750" indent="-285750">
              <a:lnSpc>
                <a:spcPct val="100000"/>
              </a:lnSpc>
              <a:spcBef>
                <a:spcPts val="1200"/>
              </a:spcBef>
              <a:buSzPct val="100000"/>
              <a:buFont typeface="Arial" panose="020B0604020202020204" pitchFamily="34" charset="0"/>
              <a:buChar char="•"/>
            </a:pPr>
            <a:r>
              <a:rPr lang="en-US" sz="1800" b="1"/>
              <a:t>Initialize the working directory</a:t>
            </a:r>
            <a:r>
              <a:rPr lang="en-US" sz="1800"/>
              <a:t>: Open a terminal or command prompt, navigate to the directory created in the previous step, and run the following command to initialize the working directory</a:t>
            </a:r>
            <a:r>
              <a:rPr lang="en-US" sz="1800" i="1"/>
              <a:t>:</a:t>
            </a:r>
          </a:p>
          <a:p>
            <a:pPr marL="285750" indent="-285750">
              <a:lnSpc>
                <a:spcPct val="100000"/>
              </a:lnSpc>
              <a:spcBef>
                <a:spcPts val="1200"/>
              </a:spcBef>
              <a:buSzPct val="100000"/>
              <a:buFont typeface="Courier New" panose="02070309020205020404" pitchFamily="49" charset="0"/>
              <a:buChar char="o"/>
            </a:pPr>
            <a:r>
              <a:rPr lang="en-IN" sz="1800" i="1"/>
              <a:t>terraform </a:t>
            </a:r>
            <a:r>
              <a:rPr lang="en-IN" sz="1800" i="1" err="1"/>
              <a:t>init</a:t>
            </a:r>
            <a:endParaRPr lang="en-IN" sz="1800" i="1"/>
          </a:p>
          <a:p>
            <a:pPr marL="182880" indent="-182880">
              <a:spcBef>
                <a:spcPts val="1200"/>
              </a:spcBef>
              <a:buSzPct val="100000"/>
              <a:buFont typeface="Arial"/>
              <a:buChar char="•"/>
            </a:pPr>
            <a:r>
              <a:rPr kumimoji="0" lang="en-US" altLang="en-US" sz="1800" b="1" i="0" u="none" strike="noStrike" cap="none" normalizeH="0" baseline="0">
                <a:ln>
                  <a:noFill/>
                </a:ln>
                <a:solidFill>
                  <a:schemeClr val="tx1"/>
                </a:solidFill>
                <a:effectLst/>
                <a:latin typeface="Söhne"/>
              </a:rPr>
              <a:t>Create a Terraform configuration file:</a:t>
            </a:r>
            <a:r>
              <a:rPr kumimoji="0" lang="en-US" altLang="en-US" sz="1800" b="0" i="0" u="none" strike="noStrike" cap="none" normalizeH="0" baseline="0">
                <a:ln>
                  <a:noFill/>
                </a:ln>
                <a:solidFill>
                  <a:srgbClr val="374151"/>
                </a:solidFill>
                <a:effectLst/>
                <a:latin typeface="Söhne"/>
              </a:rPr>
              <a:t> Create a file named </a:t>
            </a:r>
            <a:r>
              <a:rPr kumimoji="0" lang="en-US" altLang="en-US" b="1" i="0" u="none" strike="noStrike" cap="none" normalizeH="0" baseline="0">
                <a:ln>
                  <a:noFill/>
                </a:ln>
                <a:solidFill>
                  <a:schemeClr val="tx1"/>
                </a:solidFill>
                <a:effectLst/>
                <a:latin typeface="Söhne Mono"/>
              </a:rPr>
              <a:t>main.tf</a:t>
            </a:r>
            <a:r>
              <a:rPr kumimoji="0" lang="en-US" altLang="en-US" sz="1800" b="0" i="0" u="none" strike="noStrike" cap="none" normalizeH="0" baseline="0">
                <a:ln>
                  <a:noFill/>
                </a:ln>
                <a:solidFill>
                  <a:srgbClr val="374151"/>
                </a:solidFill>
                <a:effectLst/>
                <a:latin typeface="Söhne"/>
              </a:rPr>
              <a:t> in your working directory and add the following code:</a:t>
            </a:r>
            <a:r>
              <a:rPr kumimoji="0" lang="en-US" altLang="en-US" sz="1050" b="0" i="0" u="none" strike="noStrike" cap="none" normalizeH="0" baseline="0">
                <a:ln>
                  <a:noFill/>
                </a:ln>
                <a:solidFill>
                  <a:schemeClr val="tx1"/>
                </a:solidFill>
                <a:effectLst/>
              </a:rPr>
              <a:t> </a:t>
            </a:r>
            <a:endParaRPr kumimoji="0" lang="en-US" altLang="en-US" sz="2800" b="0" i="0" u="none" strike="noStrike" cap="none" normalizeH="0" baseline="0">
              <a:ln>
                <a:noFill/>
              </a:ln>
              <a:solidFill>
                <a:schemeClr val="tx1"/>
              </a:solidFill>
              <a:effectLst/>
              <a:latin typeface="Arial" panose="020B0604020202020204" pitchFamily="34" charset="0"/>
            </a:endParaRPr>
          </a:p>
          <a:p>
            <a:pPr marL="182880" indent="-182880">
              <a:lnSpc>
                <a:spcPct val="100000"/>
              </a:lnSpc>
              <a:spcBef>
                <a:spcPts val="1200"/>
              </a:spcBef>
              <a:buSzPct val="100000"/>
              <a:buFont typeface="Arial"/>
              <a:buChar char="•"/>
            </a:pPr>
            <a:r>
              <a:rPr lang="en-US" sz="1800" b="1"/>
              <a:t>Initialize the Terraform configuration</a:t>
            </a:r>
            <a:r>
              <a:rPr lang="en-US" sz="1800"/>
              <a:t>: Run the following command to initialize the Terraform configuration:</a:t>
            </a:r>
          </a:p>
          <a:p>
            <a:pPr marL="285750" indent="-285750">
              <a:lnSpc>
                <a:spcPct val="100000"/>
              </a:lnSpc>
              <a:spcBef>
                <a:spcPts val="1200"/>
              </a:spcBef>
              <a:buSzPct val="100000"/>
              <a:buFont typeface="Courier New" panose="02070309020205020404" pitchFamily="49" charset="0"/>
              <a:buChar char="o"/>
            </a:pPr>
            <a:r>
              <a:rPr lang="en-US" sz="1800" i="1"/>
              <a:t>terraform </a:t>
            </a:r>
            <a:r>
              <a:rPr lang="en-US" sz="1800" i="1" err="1"/>
              <a:t>init</a:t>
            </a:r>
            <a:endParaRPr lang="en-US" sz="1800" i="1"/>
          </a:p>
          <a:p>
            <a:pPr marL="285750" indent="-285750">
              <a:lnSpc>
                <a:spcPct val="100000"/>
              </a:lnSpc>
              <a:spcBef>
                <a:spcPts val="1200"/>
              </a:spcBef>
              <a:buSzPct val="100000"/>
              <a:buFont typeface="Arial" panose="020B0604020202020204" pitchFamily="34" charset="0"/>
              <a:buChar char="•"/>
            </a:pPr>
            <a:r>
              <a:rPr lang="en-US" sz="1800" b="1"/>
              <a:t>Preview the changes</a:t>
            </a:r>
            <a:r>
              <a:rPr lang="en-US" sz="1800"/>
              <a:t>: Run the following command to preview the changes Terraform will make to your AWS infrastructure:</a:t>
            </a:r>
          </a:p>
          <a:p>
            <a:pPr marL="285750" indent="-285750">
              <a:lnSpc>
                <a:spcPct val="100000"/>
              </a:lnSpc>
              <a:spcBef>
                <a:spcPts val="1200"/>
              </a:spcBef>
              <a:buSzPct val="100000"/>
              <a:buFont typeface="Courier New" panose="02070309020205020404" pitchFamily="49" charset="0"/>
              <a:buChar char="o"/>
            </a:pPr>
            <a:r>
              <a:rPr lang="en-US" sz="1800" i="1"/>
              <a:t>terraform plan</a:t>
            </a:r>
          </a:p>
          <a:p>
            <a:pPr marL="285750" indent="-285750">
              <a:lnSpc>
                <a:spcPct val="100000"/>
              </a:lnSpc>
              <a:spcBef>
                <a:spcPts val="1200"/>
              </a:spcBef>
              <a:buSzPct val="100000"/>
              <a:buFont typeface="Arial" panose="020B0604020202020204" pitchFamily="34" charset="0"/>
              <a:buChar char="•"/>
            </a:pPr>
            <a:r>
              <a:rPr lang="en-US" sz="1800" b="1"/>
              <a:t>Apply the changes</a:t>
            </a:r>
            <a:r>
              <a:rPr lang="en-US" sz="1800"/>
              <a:t>: Run the following command to apply the Terraform configuration and create the AWS resources:</a:t>
            </a:r>
          </a:p>
          <a:p>
            <a:pPr marL="285750" indent="-285750">
              <a:lnSpc>
                <a:spcPct val="100000"/>
              </a:lnSpc>
              <a:spcBef>
                <a:spcPts val="1200"/>
              </a:spcBef>
              <a:buSzPct val="100000"/>
              <a:buFont typeface="Courier New" panose="02070309020205020404" pitchFamily="49" charset="0"/>
              <a:buChar char="o"/>
            </a:pPr>
            <a:r>
              <a:rPr lang="en-US" sz="1800" i="1"/>
              <a:t>terraform apply</a:t>
            </a:r>
            <a:endParaRPr lang="en-IN" sz="1800" i="1"/>
          </a:p>
        </p:txBody>
      </p:sp>
    </p:spTree>
    <p:extLst>
      <p:ext uri="{BB962C8B-B14F-4D97-AF65-F5344CB8AC3E}">
        <p14:creationId xmlns:p14="http://schemas.microsoft.com/office/powerpoint/2010/main" val="326704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8CCAAA-4170-59B2-BD54-25827E0B61F3}"/>
              </a:ext>
            </a:extLst>
          </p:cNvPr>
          <p:cNvSpPr>
            <a:spLocks noGrp="1"/>
          </p:cNvSpPr>
          <p:nvPr>
            <p:ph type="ctrTitle"/>
          </p:nvPr>
        </p:nvSpPr>
        <p:spPr>
          <a:xfrm>
            <a:off x="1702053" y="1585468"/>
            <a:ext cx="8686800" cy="3805682"/>
          </a:xfrm>
        </p:spPr>
        <p:txBody>
          <a:bodyPr/>
          <a:lstStyle/>
          <a:p>
            <a:r>
              <a:rPr lang="en-US"/>
              <a:t>Continuous Integration and Continuous Delivery </a:t>
            </a:r>
            <a:br>
              <a:rPr lang="en-US"/>
            </a:br>
            <a:r>
              <a:rPr lang="en-US"/>
              <a:t>(CI/CD)</a:t>
            </a:r>
          </a:p>
        </p:txBody>
      </p:sp>
    </p:spTree>
    <p:extLst>
      <p:ext uri="{BB962C8B-B14F-4D97-AF65-F5344CB8AC3E}">
        <p14:creationId xmlns:p14="http://schemas.microsoft.com/office/powerpoint/2010/main" val="223755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8B962-C101-FB96-3B34-E9EC5D8E6F27}"/>
              </a:ext>
            </a:extLst>
          </p:cNvPr>
          <p:cNvSpPr>
            <a:spLocks noGrp="1"/>
          </p:cNvSpPr>
          <p:nvPr>
            <p:ph type="title"/>
          </p:nvPr>
        </p:nvSpPr>
        <p:spPr>
          <a:xfrm>
            <a:off x="510277" y="667932"/>
            <a:ext cx="11457432" cy="914400"/>
          </a:xfrm>
        </p:spPr>
        <p:txBody>
          <a:bodyPr anchor="t">
            <a:normAutofit/>
          </a:bodyPr>
          <a:lstStyle/>
          <a:p>
            <a:r>
              <a:rPr lang="en-US"/>
              <a:t>CI/CD</a:t>
            </a:r>
          </a:p>
        </p:txBody>
      </p:sp>
      <p:graphicFrame>
        <p:nvGraphicFramePr>
          <p:cNvPr id="5" name="Content Placeholder 2">
            <a:extLst>
              <a:ext uri="{FF2B5EF4-FFF2-40B4-BE49-F238E27FC236}">
                <a16:creationId xmlns:a16="http://schemas.microsoft.com/office/drawing/2014/main" id="{0A9030CE-A577-3C24-0525-0B05855DA1EB}"/>
              </a:ext>
            </a:extLst>
          </p:cNvPr>
          <p:cNvGraphicFramePr>
            <a:graphicFrameLocks noGrp="1"/>
          </p:cNvGraphicFramePr>
          <p:nvPr>
            <p:ph idx="1"/>
            <p:extLst>
              <p:ext uri="{D42A27DB-BD31-4B8C-83A1-F6EECF244321}">
                <p14:modId xmlns:p14="http://schemas.microsoft.com/office/powerpoint/2010/main" val="2975837794"/>
              </p:ext>
            </p:extLst>
          </p:nvPr>
        </p:nvGraphicFramePr>
        <p:xfrm>
          <a:off x="365760" y="672662"/>
          <a:ext cx="11457432" cy="54080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88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06C3ECCF-7878-F171-B568-ECC46E854027}"/>
              </a:ext>
            </a:extLst>
          </p:cNvPr>
          <p:cNvPicPr>
            <a:picLocks noGrp="1" noChangeAspect="1"/>
          </p:cNvPicPr>
          <p:nvPr>
            <p:ph type="pic" sz="quarter" idx="10"/>
          </p:nvPr>
        </p:nvPicPr>
        <p:blipFill rotWithShape="1">
          <a:blip r:embed="rId2"/>
          <a:srcRect b="3017"/>
          <a:stretch/>
        </p:blipFill>
        <p:spPr>
          <a:xfrm>
            <a:off x="20" y="10"/>
            <a:ext cx="12191980" cy="6857990"/>
          </a:xfrm>
          <a:noFill/>
        </p:spPr>
      </p:pic>
    </p:spTree>
    <p:extLst>
      <p:ext uri="{BB962C8B-B14F-4D97-AF65-F5344CB8AC3E}">
        <p14:creationId xmlns:p14="http://schemas.microsoft.com/office/powerpoint/2010/main" val="108301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365760" y="320040"/>
            <a:ext cx="11457432" cy="914400"/>
          </a:xfrm>
        </p:spPr>
        <p:txBody>
          <a:bodyPr anchor="t">
            <a:normAutofit/>
          </a:bodyPr>
          <a:lstStyle/>
          <a:p>
            <a:r>
              <a:rPr lang="en-IN" b="1" i="0">
                <a:effectLst/>
              </a:rPr>
              <a:t>What is Terraform?</a:t>
            </a:r>
          </a:p>
        </p:txBody>
      </p:sp>
      <p:graphicFrame>
        <p:nvGraphicFramePr>
          <p:cNvPr id="9" name="Content Placeholder 2">
            <a:extLst>
              <a:ext uri="{FF2B5EF4-FFF2-40B4-BE49-F238E27FC236}">
                <a16:creationId xmlns:a16="http://schemas.microsoft.com/office/drawing/2014/main" id="{397877C9-C2D3-1289-561A-DC33EB9A4CA4}"/>
              </a:ext>
            </a:extLst>
          </p:cNvPr>
          <p:cNvGraphicFramePr>
            <a:graphicFrameLocks noGrp="1"/>
          </p:cNvGraphicFramePr>
          <p:nvPr>
            <p:ph idx="1"/>
            <p:extLst>
              <p:ext uri="{D42A27DB-BD31-4B8C-83A1-F6EECF244321}">
                <p14:modId xmlns:p14="http://schemas.microsoft.com/office/powerpoint/2010/main" val="1800325100"/>
              </p:ext>
            </p:extLst>
          </p:nvPr>
        </p:nvGraphicFramePr>
        <p:xfrm>
          <a:off x="365760" y="1828800"/>
          <a:ext cx="11457432"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62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014E-E7AC-12CF-E99F-4E003F0BD30D}"/>
              </a:ext>
            </a:extLst>
          </p:cNvPr>
          <p:cNvSpPr>
            <a:spLocks noGrp="1"/>
          </p:cNvSpPr>
          <p:nvPr>
            <p:ph type="title"/>
          </p:nvPr>
        </p:nvSpPr>
        <p:spPr>
          <a:xfrm>
            <a:off x="1126236" y="365759"/>
            <a:ext cx="10696956" cy="1263015"/>
          </a:xfrm>
        </p:spPr>
        <p:txBody>
          <a:bodyPr/>
          <a:lstStyle/>
          <a:p>
            <a:r>
              <a:rPr lang="en-US"/>
              <a:t>Continuous Integration and Continuous Delivery </a:t>
            </a:r>
            <a:br>
              <a:rPr lang="en-US"/>
            </a:br>
            <a:r>
              <a:rPr lang="en-US"/>
              <a:t>(</a:t>
            </a:r>
            <a:r>
              <a:rPr lang="en-US" b="1">
                <a:effectLst/>
              </a:rPr>
              <a:t>CI/CD)</a:t>
            </a:r>
            <a:br>
              <a:rPr lang="en-US" b="1">
                <a:effectLst/>
              </a:rPr>
            </a:br>
            <a:endParaRPr lang="en-US"/>
          </a:p>
        </p:txBody>
      </p:sp>
      <p:sp>
        <p:nvSpPr>
          <p:cNvPr id="3" name="Content Placeholder 2">
            <a:extLst>
              <a:ext uri="{FF2B5EF4-FFF2-40B4-BE49-F238E27FC236}">
                <a16:creationId xmlns:a16="http://schemas.microsoft.com/office/drawing/2014/main" id="{01C56263-EBF0-76A4-672C-7B1D9DB14115}"/>
              </a:ext>
            </a:extLst>
          </p:cNvPr>
          <p:cNvSpPr>
            <a:spLocks noGrp="1"/>
          </p:cNvSpPr>
          <p:nvPr>
            <p:ph idx="1"/>
          </p:nvPr>
        </p:nvSpPr>
        <p:spPr>
          <a:xfrm>
            <a:off x="1126236" y="1628774"/>
            <a:ext cx="9936480" cy="4526280"/>
          </a:xfrm>
        </p:spPr>
        <p:txBody>
          <a:bodyPr numCol="1"/>
          <a:lstStyle/>
          <a:p>
            <a:pPr marL="342900" lvl="1" indent="-342900" algn="just">
              <a:buFont typeface="Arial" panose="020B0604020202020204" pitchFamily="34" charset="0"/>
              <a:buChar char="•"/>
            </a:pPr>
            <a:r>
              <a:rPr lang="en-US" sz="2400">
                <a:effectLst/>
                <a:latin typeface="Calibri" panose="020F0502020204030204" pitchFamily="34" charset="0"/>
                <a:cs typeface="Calibri" panose="020F0502020204030204" pitchFamily="34" charset="0"/>
              </a:rPr>
              <a:t>CI/CD stands for Continuous Integration and Continuous Delivery. It is a software development practice that aims to improve the quality and speed of software delivery by automating the process of building, testing, and deploying code.</a:t>
            </a:r>
          </a:p>
          <a:p>
            <a:pPr marL="342900" lvl="1" indent="-342900" algn="just">
              <a:buFont typeface="Arial" panose="020B0604020202020204" pitchFamily="34" charset="0"/>
              <a:buChar char="•"/>
            </a:pPr>
            <a:endParaRPr lang="en-US" sz="2400">
              <a:latin typeface="Calibri" panose="020F0502020204030204" pitchFamily="34" charset="0"/>
              <a:cs typeface="Calibri" panose="020F0502020204030204" pitchFamily="34" charset="0"/>
            </a:endParaRPr>
          </a:p>
          <a:p>
            <a:pPr marL="342900" lvl="1" indent="-342900" algn="just">
              <a:buFont typeface="Arial" panose="020B0604020202020204" pitchFamily="34" charset="0"/>
              <a:buChar char="•"/>
            </a:pPr>
            <a:r>
              <a:rPr lang="en-US" sz="2400">
                <a:effectLst/>
                <a:latin typeface="Calibri" panose="020F0502020204030204" pitchFamily="34" charset="0"/>
                <a:cs typeface="Calibri" panose="020F0502020204030204" pitchFamily="34" charset="0"/>
              </a:rPr>
              <a:t>CI/CD works by breaking down the software development process into smaller, more manageable steps. Each step is automated, which means that it can be repeated quickly and easily. This allows developers to catch errors early in the development process and to deploy code more frequently.</a:t>
            </a:r>
          </a:p>
          <a:p>
            <a:endParaRPr lang="en-US"/>
          </a:p>
        </p:txBody>
      </p:sp>
    </p:spTree>
    <p:extLst>
      <p:ext uri="{BB962C8B-B14F-4D97-AF65-F5344CB8AC3E}">
        <p14:creationId xmlns:p14="http://schemas.microsoft.com/office/powerpoint/2010/main" val="229760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F0852-2CBE-1340-DD7C-CEBE37F5B4EE}"/>
              </a:ext>
            </a:extLst>
          </p:cNvPr>
          <p:cNvSpPr>
            <a:spLocks noGrp="1"/>
          </p:cNvSpPr>
          <p:nvPr>
            <p:ph type="title"/>
          </p:nvPr>
        </p:nvSpPr>
        <p:spPr>
          <a:xfrm>
            <a:off x="365760" y="707346"/>
            <a:ext cx="11457432" cy="914400"/>
          </a:xfrm>
        </p:spPr>
        <p:txBody>
          <a:bodyPr anchor="t">
            <a:normAutofit/>
          </a:bodyPr>
          <a:lstStyle/>
          <a:p>
            <a:r>
              <a:rPr lang="en-US"/>
              <a:t>Advantages of using CI/CD</a:t>
            </a:r>
          </a:p>
        </p:txBody>
      </p:sp>
      <p:graphicFrame>
        <p:nvGraphicFramePr>
          <p:cNvPr id="5" name="Content Placeholder 2">
            <a:extLst>
              <a:ext uri="{FF2B5EF4-FFF2-40B4-BE49-F238E27FC236}">
                <a16:creationId xmlns:a16="http://schemas.microsoft.com/office/drawing/2014/main" id="{573683DC-0C42-F4C4-C4EC-80A1F30E4B52}"/>
              </a:ext>
            </a:extLst>
          </p:cNvPr>
          <p:cNvGraphicFramePr>
            <a:graphicFrameLocks noGrp="1"/>
          </p:cNvGraphicFramePr>
          <p:nvPr>
            <p:ph idx="1"/>
            <p:extLst>
              <p:ext uri="{D42A27DB-BD31-4B8C-83A1-F6EECF244321}">
                <p14:modId xmlns:p14="http://schemas.microsoft.com/office/powerpoint/2010/main" val="3594126631"/>
              </p:ext>
            </p:extLst>
          </p:nvPr>
        </p:nvGraphicFramePr>
        <p:xfrm>
          <a:off x="365760" y="1158766"/>
          <a:ext cx="9765161"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681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9093-C95C-2E19-41EA-D2A9E98F1423}"/>
              </a:ext>
            </a:extLst>
          </p:cNvPr>
          <p:cNvSpPr>
            <a:spLocks noGrp="1"/>
          </p:cNvSpPr>
          <p:nvPr>
            <p:ph type="title"/>
          </p:nvPr>
        </p:nvSpPr>
        <p:spPr>
          <a:xfrm>
            <a:off x="365760" y="365760"/>
            <a:ext cx="11457432" cy="914400"/>
          </a:xfrm>
        </p:spPr>
        <p:txBody>
          <a:bodyPr anchor="t">
            <a:normAutofit/>
          </a:bodyPr>
          <a:lstStyle/>
          <a:p>
            <a:br>
              <a:rPr lang="en-US">
                <a:effectLst/>
              </a:rPr>
            </a:br>
            <a:r>
              <a:rPr lang="en-US">
                <a:effectLst/>
              </a:rPr>
              <a:t>CI/CD pipeline</a:t>
            </a:r>
            <a:endParaRPr lang="en-US"/>
          </a:p>
        </p:txBody>
      </p:sp>
      <p:graphicFrame>
        <p:nvGraphicFramePr>
          <p:cNvPr id="5" name="Content Placeholder 2">
            <a:extLst>
              <a:ext uri="{FF2B5EF4-FFF2-40B4-BE49-F238E27FC236}">
                <a16:creationId xmlns:a16="http://schemas.microsoft.com/office/drawing/2014/main" id="{1A03CC32-F947-E8DE-2C85-3F7C9FFC4352}"/>
              </a:ext>
            </a:extLst>
          </p:cNvPr>
          <p:cNvGraphicFramePr/>
          <p:nvPr>
            <p:extLst>
              <p:ext uri="{D42A27DB-BD31-4B8C-83A1-F6EECF244321}">
                <p14:modId xmlns:p14="http://schemas.microsoft.com/office/powerpoint/2010/main" val="2699837984"/>
              </p:ext>
            </p:extLst>
          </p:nvPr>
        </p:nvGraphicFramePr>
        <p:xfrm>
          <a:off x="365760" y="1828800"/>
          <a:ext cx="11457432"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707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imeline&#10;&#10;Description automatically generated">
            <a:extLst>
              <a:ext uri="{FF2B5EF4-FFF2-40B4-BE49-F238E27FC236}">
                <a16:creationId xmlns:a16="http://schemas.microsoft.com/office/drawing/2014/main" id="{BC008986-686D-30F3-99F2-D619FC4F1D05}"/>
              </a:ext>
            </a:extLst>
          </p:cNvPr>
          <p:cNvPicPr>
            <a:picLocks noChangeAspect="1"/>
          </p:cNvPicPr>
          <p:nvPr/>
        </p:nvPicPr>
        <p:blipFill rotWithShape="1">
          <a:blip r:embed="rId2"/>
          <a:srcRect b="1747"/>
          <a:stretch/>
        </p:blipFill>
        <p:spPr>
          <a:xfrm>
            <a:off x="20" y="10"/>
            <a:ext cx="12191980" cy="6857990"/>
          </a:xfrm>
          <a:prstGeom prst="rect">
            <a:avLst/>
          </a:prstGeom>
          <a:noFill/>
        </p:spPr>
      </p:pic>
    </p:spTree>
    <p:extLst>
      <p:ext uri="{BB962C8B-B14F-4D97-AF65-F5344CB8AC3E}">
        <p14:creationId xmlns:p14="http://schemas.microsoft.com/office/powerpoint/2010/main" val="322714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76F19DA-121B-20A9-F87B-D5F84CF3D799}"/>
              </a:ext>
            </a:extLst>
          </p:cNvPr>
          <p:cNvSpPr>
            <a:spLocks noGrp="1"/>
          </p:cNvSpPr>
          <p:nvPr>
            <p:ph type="title"/>
          </p:nvPr>
        </p:nvSpPr>
        <p:spPr>
          <a:xfrm>
            <a:off x="365760" y="365760"/>
            <a:ext cx="8203819" cy="914400"/>
          </a:xfrm>
        </p:spPr>
        <p:txBody>
          <a:bodyPr anchor="t">
            <a:normAutofit/>
          </a:bodyPr>
          <a:lstStyle/>
          <a:p>
            <a:r>
              <a:rPr lang="en-US"/>
              <a:t>Stages/Phases of CICD Pipeline</a:t>
            </a:r>
          </a:p>
        </p:txBody>
      </p:sp>
      <p:sp>
        <p:nvSpPr>
          <p:cNvPr id="25" name="Content Placeholder 2">
            <a:extLst>
              <a:ext uri="{FF2B5EF4-FFF2-40B4-BE49-F238E27FC236}">
                <a16:creationId xmlns:a16="http://schemas.microsoft.com/office/drawing/2014/main" id="{314977AB-2CC6-8737-956A-CC6272FFDFEC}"/>
              </a:ext>
            </a:extLst>
          </p:cNvPr>
          <p:cNvSpPr>
            <a:spLocks noGrp="1"/>
          </p:cNvSpPr>
          <p:nvPr>
            <p:ph sz="half" idx="1"/>
          </p:nvPr>
        </p:nvSpPr>
        <p:spPr>
          <a:xfrm>
            <a:off x="365759" y="1828800"/>
            <a:ext cx="8203819" cy="4251960"/>
          </a:xfrm>
        </p:spPr>
        <p:txBody>
          <a:bodyPr vert="horz" lIns="0" tIns="0" rIns="0" bIns="0" spcCol="301752" rtlCol="0">
            <a:normAutofit/>
          </a:bodyPr>
          <a:lstStyle/>
          <a:p>
            <a:pPr marL="0" indent="0">
              <a:buNone/>
            </a:pPr>
            <a:r>
              <a:rPr lang="en-US" b="1"/>
              <a:t>Version Control Phase</a:t>
            </a:r>
          </a:p>
          <a:p>
            <a:r>
              <a:rPr lang="en-US"/>
              <a:t>In this phase of the CI/CD pipeline, the code written by the developers is committed through a version control software or systems such as git, </a:t>
            </a:r>
            <a:r>
              <a:rPr lang="en-US" err="1"/>
              <a:t>apache</a:t>
            </a:r>
            <a:r>
              <a:rPr lang="en-US"/>
              <a:t> subversion, and more. </a:t>
            </a:r>
          </a:p>
          <a:p>
            <a:r>
              <a:rPr lang="en-US"/>
              <a:t>It controls the commit history of the software code so that it can be changed if needed.</a:t>
            </a:r>
          </a:p>
          <a:p>
            <a:pPr marL="0" indent="0">
              <a:buNone/>
            </a:pPr>
            <a:r>
              <a:rPr lang="en-US" b="1"/>
              <a:t>Build Phase</a:t>
            </a:r>
          </a:p>
          <a:p>
            <a:r>
              <a:rPr lang="en-US"/>
              <a:t>This phase is the first phase of this pipeline system. Developers build their code, and then they pass their code through the version control system or software. After this, the code returns to the build phase and gets compiled.</a:t>
            </a:r>
          </a:p>
          <a:p>
            <a:endParaRPr lang="en-US"/>
          </a:p>
        </p:txBody>
      </p:sp>
      <p:sp>
        <p:nvSpPr>
          <p:cNvPr id="28" name="Content Placeholder 3">
            <a:extLst>
              <a:ext uri="{FF2B5EF4-FFF2-40B4-BE49-F238E27FC236}">
                <a16:creationId xmlns:a16="http://schemas.microsoft.com/office/drawing/2014/main" id="{C9F36A55-AAA8-7B70-3DEA-443A16552C3E}"/>
              </a:ext>
            </a:extLst>
          </p:cNvPr>
          <p:cNvSpPr>
            <a:spLocks noGrp="1"/>
          </p:cNvSpPr>
          <p:nvPr>
            <p:ph sz="half" idx="2"/>
          </p:nvPr>
        </p:nvSpPr>
        <p:spPr>
          <a:xfrm>
            <a:off x="9188450" y="1828800"/>
            <a:ext cx="2634742" cy="4251960"/>
          </a:xfrm>
        </p:spPr>
        <p:txBody>
          <a:bodyPr/>
          <a:lstStyle/>
          <a:p>
            <a:endParaRPr lang="en-US"/>
          </a:p>
        </p:txBody>
      </p:sp>
    </p:spTree>
    <p:extLst>
      <p:ext uri="{BB962C8B-B14F-4D97-AF65-F5344CB8AC3E}">
        <p14:creationId xmlns:p14="http://schemas.microsoft.com/office/powerpoint/2010/main" val="7685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890EA6-0FBE-3F7A-7E90-4CCD7B8CBF47}"/>
              </a:ext>
            </a:extLst>
          </p:cNvPr>
          <p:cNvSpPr>
            <a:spLocks noGrp="1"/>
          </p:cNvSpPr>
          <p:nvPr>
            <p:ph sz="half" idx="1"/>
          </p:nvPr>
        </p:nvSpPr>
        <p:spPr>
          <a:xfrm>
            <a:off x="365759" y="738352"/>
            <a:ext cx="8203819" cy="5342408"/>
          </a:xfrm>
        </p:spPr>
        <p:txBody>
          <a:bodyPr vert="horz" lIns="0" tIns="0" rIns="0" bIns="0" spcCol="301752" rtlCol="0">
            <a:normAutofit/>
          </a:bodyPr>
          <a:lstStyle/>
          <a:p>
            <a:pPr marL="0" indent="0" rtl="0">
              <a:lnSpc>
                <a:spcPct val="90000"/>
              </a:lnSpc>
              <a:buNone/>
            </a:pPr>
            <a:r>
              <a:rPr lang="en-US" b="1"/>
              <a:t>Unit Testing and Staging</a:t>
            </a:r>
            <a:r>
              <a:rPr lang="en-US"/>
              <a:t>​</a:t>
            </a:r>
          </a:p>
          <a:p>
            <a:pPr lvl="0" rtl="0">
              <a:lnSpc>
                <a:spcPct val="90000"/>
              </a:lnSpc>
              <a:buChar char="•"/>
            </a:pPr>
            <a:r>
              <a:rPr lang="en-US"/>
              <a:t>When software reaches this stage, various tests are conducted on the software. One of the main tests is the Unit test, in which the units of software are tested. ​</a:t>
            </a:r>
          </a:p>
          <a:p>
            <a:pPr lvl="0" rtl="0">
              <a:lnSpc>
                <a:spcPct val="90000"/>
              </a:lnSpc>
              <a:buChar char="•"/>
            </a:pPr>
            <a:r>
              <a:rPr lang="en-US"/>
              <a:t>After successful testing, the staging phase begins. As the software has passed the tests to reach here, it is ready to be deployed into the staging process. ​</a:t>
            </a:r>
          </a:p>
          <a:p>
            <a:pPr lvl="0" rtl="0">
              <a:lnSpc>
                <a:spcPct val="90000"/>
              </a:lnSpc>
              <a:buChar char="•"/>
            </a:pPr>
            <a:r>
              <a:rPr lang="en-US"/>
              <a:t>Here, the software code is deployed to the staging environment/server. The code can be viewed and finalized here before the final tests can be conducted on the software.​</a:t>
            </a:r>
          </a:p>
          <a:p>
            <a:pPr marL="0" indent="0" rtl="0">
              <a:lnSpc>
                <a:spcPct val="90000"/>
              </a:lnSpc>
              <a:buNone/>
            </a:pPr>
            <a:r>
              <a:rPr lang="en-US" b="1"/>
              <a:t>Auto Testing Phase</a:t>
            </a:r>
            <a:r>
              <a:rPr lang="en-US"/>
              <a:t>​</a:t>
            </a:r>
          </a:p>
          <a:p>
            <a:pPr lvl="0" rtl="0">
              <a:lnSpc>
                <a:spcPct val="90000"/>
              </a:lnSpc>
              <a:buChar char="•"/>
            </a:pPr>
            <a:r>
              <a:rPr lang="en-US"/>
              <a:t>After passing to the staging environment, another set of automated tests are prepared for the software. Only if the software completes these tests and is proved to be deployable, then it is sent to the next phase/stage, which is the deployment phase.</a:t>
            </a:r>
          </a:p>
        </p:txBody>
      </p:sp>
      <p:sp>
        <p:nvSpPr>
          <p:cNvPr id="10" name="Content Placeholder 3">
            <a:extLst>
              <a:ext uri="{FF2B5EF4-FFF2-40B4-BE49-F238E27FC236}">
                <a16:creationId xmlns:a16="http://schemas.microsoft.com/office/drawing/2014/main" id="{6E9F88EE-7B57-7B01-3120-5252FBE74C30}"/>
              </a:ext>
            </a:extLst>
          </p:cNvPr>
          <p:cNvSpPr>
            <a:spLocks noGrp="1"/>
          </p:cNvSpPr>
          <p:nvPr>
            <p:ph sz="half" idx="2"/>
          </p:nvPr>
        </p:nvSpPr>
        <p:spPr>
          <a:xfrm>
            <a:off x="9188450" y="1828800"/>
            <a:ext cx="2634742" cy="4251960"/>
          </a:xfrm>
        </p:spPr>
        <p:txBody>
          <a:bodyPr/>
          <a:lstStyle/>
          <a:p>
            <a:endParaRPr lang="en-US"/>
          </a:p>
        </p:txBody>
      </p:sp>
    </p:spTree>
    <p:extLst>
      <p:ext uri="{BB962C8B-B14F-4D97-AF65-F5344CB8AC3E}">
        <p14:creationId xmlns:p14="http://schemas.microsoft.com/office/powerpoint/2010/main" val="351153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45C8C8-30D0-3F6E-66EC-E47647E92123}"/>
              </a:ext>
            </a:extLst>
          </p:cNvPr>
          <p:cNvSpPr>
            <a:spLocks noGrp="1"/>
          </p:cNvSpPr>
          <p:nvPr>
            <p:ph sz="half" idx="1"/>
          </p:nvPr>
        </p:nvSpPr>
        <p:spPr>
          <a:xfrm>
            <a:off x="365759" y="1198180"/>
            <a:ext cx="8203819" cy="4882580"/>
          </a:xfrm>
        </p:spPr>
        <p:txBody>
          <a:bodyPr vert="horz" lIns="0" tIns="0" rIns="0" bIns="0" spcCol="301752" rtlCol="0">
            <a:normAutofit/>
          </a:bodyPr>
          <a:lstStyle/>
          <a:p>
            <a:pPr marL="0" indent="0">
              <a:buNone/>
            </a:pPr>
            <a:r>
              <a:rPr lang="en-US" b="1"/>
              <a:t>Deployment Phase</a:t>
            </a:r>
          </a:p>
          <a:p>
            <a:r>
              <a:rPr lang="en-US"/>
              <a:t>As the auto testing procedure is completed, then it is deployed to production. However, if any error occurs during the testing phase or the deployment phase, the software is sent to the version control procedure by the development team and checked for errors. </a:t>
            </a:r>
          </a:p>
          <a:p>
            <a:r>
              <a:rPr lang="en-US"/>
              <a:t>If errors are found, then they need to be fixed. Other stages may be repeated if required.</a:t>
            </a:r>
          </a:p>
        </p:txBody>
      </p:sp>
      <p:sp>
        <p:nvSpPr>
          <p:cNvPr id="10" name="Content Placeholder 3">
            <a:extLst>
              <a:ext uri="{FF2B5EF4-FFF2-40B4-BE49-F238E27FC236}">
                <a16:creationId xmlns:a16="http://schemas.microsoft.com/office/drawing/2014/main" id="{DB6A5EDF-D135-3C8A-8E5F-79D8F7CE2BE8}"/>
              </a:ext>
            </a:extLst>
          </p:cNvPr>
          <p:cNvSpPr>
            <a:spLocks noGrp="1"/>
          </p:cNvSpPr>
          <p:nvPr>
            <p:ph sz="half" idx="2"/>
          </p:nvPr>
        </p:nvSpPr>
        <p:spPr>
          <a:xfrm>
            <a:off x="9188450" y="1828800"/>
            <a:ext cx="2634742" cy="4251960"/>
          </a:xfrm>
        </p:spPr>
        <p:txBody>
          <a:bodyPr/>
          <a:lstStyle/>
          <a:p>
            <a:endParaRPr lang="en-US"/>
          </a:p>
        </p:txBody>
      </p:sp>
    </p:spTree>
    <p:extLst>
      <p:ext uri="{BB962C8B-B14F-4D97-AF65-F5344CB8AC3E}">
        <p14:creationId xmlns:p14="http://schemas.microsoft.com/office/powerpoint/2010/main" val="233360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7C6B-82D5-BD9E-5A8D-5620A7C36CDE}"/>
              </a:ext>
            </a:extLst>
          </p:cNvPr>
          <p:cNvSpPr>
            <a:spLocks noGrp="1"/>
          </p:cNvSpPr>
          <p:nvPr>
            <p:ph type="title"/>
          </p:nvPr>
        </p:nvSpPr>
        <p:spPr>
          <a:xfrm>
            <a:off x="772160" y="467360"/>
            <a:ext cx="11051032" cy="812800"/>
          </a:xfrm>
        </p:spPr>
        <p:txBody>
          <a:bodyPr/>
          <a:lstStyle/>
          <a:p>
            <a:r>
              <a:rPr lang="en-US" b="1">
                <a:effectLst/>
              </a:rPr>
              <a:t>CI/CD on AWS</a:t>
            </a:r>
            <a:br>
              <a:rPr lang="en-US" b="1">
                <a:effectLst/>
              </a:rPr>
            </a:br>
            <a:endParaRPr lang="en-US"/>
          </a:p>
        </p:txBody>
      </p:sp>
      <p:sp>
        <p:nvSpPr>
          <p:cNvPr id="3" name="Content Placeholder 2">
            <a:extLst>
              <a:ext uri="{FF2B5EF4-FFF2-40B4-BE49-F238E27FC236}">
                <a16:creationId xmlns:a16="http://schemas.microsoft.com/office/drawing/2014/main" id="{92A1DA85-5088-6D9C-0C0A-3E6C8C1037D4}"/>
              </a:ext>
            </a:extLst>
          </p:cNvPr>
          <p:cNvSpPr>
            <a:spLocks noGrp="1"/>
          </p:cNvSpPr>
          <p:nvPr>
            <p:ph idx="1"/>
          </p:nvPr>
        </p:nvSpPr>
        <p:spPr>
          <a:xfrm>
            <a:off x="772160" y="1168400"/>
            <a:ext cx="11051032" cy="4983480"/>
          </a:xfrm>
        </p:spPr>
        <p:txBody>
          <a:bodyPr numCol="1"/>
          <a:lstStyle/>
          <a:p>
            <a:pPr algn="just" rtl="0"/>
            <a:r>
              <a:rPr lang="en-US" sz="2400">
                <a:effectLst/>
                <a:latin typeface="Calibri" panose="020F0502020204030204" pitchFamily="34" charset="0"/>
                <a:cs typeface="Calibri" panose="020F0502020204030204" pitchFamily="34" charset="0"/>
              </a:rPr>
              <a:t>AWS offers a number of services that can be used to implement CI/CD. These services include:</a:t>
            </a:r>
          </a:p>
          <a:p>
            <a:pPr algn="just" rtl="0">
              <a:buFont typeface="Arial" panose="020B0604020202020204" pitchFamily="34" charset="0"/>
              <a:buChar char="•"/>
            </a:pPr>
            <a:r>
              <a:rPr lang="en-US" sz="2400" b="1" err="1">
                <a:latin typeface="Calibri" panose="020F0502020204030204" pitchFamily="34" charset="0"/>
                <a:cs typeface="Calibri" panose="020F0502020204030204" pitchFamily="34" charset="0"/>
              </a:rPr>
              <a:t>CodePipeline</a:t>
            </a:r>
            <a:r>
              <a:rPr lang="en-US" sz="2400" b="1">
                <a:latin typeface="Calibri" panose="020F0502020204030204" pitchFamily="34" charset="0"/>
                <a:cs typeface="Calibri" panose="020F0502020204030204" pitchFamily="34" charset="0"/>
              </a:rPr>
              <a: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CodePipeline</a:t>
            </a:r>
            <a:r>
              <a:rPr lang="en-US" sz="2400">
                <a:latin typeface="Calibri" panose="020F0502020204030204" pitchFamily="34" charset="0"/>
                <a:cs typeface="Calibri" panose="020F0502020204030204" pitchFamily="34" charset="0"/>
              </a:rPr>
              <a:t> is a service that can be used to automate the build, test, and deploy process.</a:t>
            </a:r>
          </a:p>
          <a:p>
            <a:pPr algn="just" rtl="0">
              <a:buFont typeface="Arial" panose="020B0604020202020204" pitchFamily="34" charset="0"/>
              <a:buChar char="•"/>
            </a:pPr>
            <a:r>
              <a:rPr lang="en-US" sz="2400" b="1" err="1">
                <a:latin typeface="Calibri" panose="020F0502020204030204" pitchFamily="34" charset="0"/>
                <a:cs typeface="Calibri" panose="020F0502020204030204" pitchFamily="34" charset="0"/>
              </a:rPr>
              <a:t>CodeDeploy</a:t>
            </a:r>
            <a:r>
              <a:rPr lang="en-US" sz="2400" b="1">
                <a:latin typeface="Calibri" panose="020F0502020204030204" pitchFamily="34" charset="0"/>
                <a:cs typeface="Calibri" panose="020F0502020204030204" pitchFamily="34" charset="0"/>
              </a:rPr>
              <a: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CodeDeploy</a:t>
            </a:r>
            <a:r>
              <a:rPr lang="en-US" sz="2400">
                <a:latin typeface="Calibri" panose="020F0502020204030204" pitchFamily="34" charset="0"/>
                <a:cs typeface="Calibri" panose="020F0502020204030204" pitchFamily="34" charset="0"/>
              </a:rPr>
              <a:t> is a service that can be used to deploy code to Amazon EC2 instances, Amazon Elastic Beanstalk environments, and AWS Lambda functions.</a:t>
            </a:r>
          </a:p>
          <a:p>
            <a:pPr algn="just" rtl="0">
              <a:buFont typeface="Arial" panose="020B0604020202020204" pitchFamily="34" charset="0"/>
              <a:buChar char="•"/>
            </a:pPr>
            <a:r>
              <a:rPr lang="en-US" sz="2400" b="1" err="1">
                <a:latin typeface="Calibri" panose="020F0502020204030204" pitchFamily="34" charset="0"/>
                <a:cs typeface="Calibri" panose="020F0502020204030204" pitchFamily="34" charset="0"/>
              </a:rPr>
              <a:t>CodeBuild</a:t>
            </a:r>
            <a:r>
              <a:rPr lang="en-US" sz="2400" b="1">
                <a:latin typeface="Calibri" panose="020F0502020204030204" pitchFamily="34" charset="0"/>
                <a:cs typeface="Calibri" panose="020F0502020204030204" pitchFamily="34" charset="0"/>
              </a:rPr>
              <a: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CodeBuild</a:t>
            </a:r>
            <a:r>
              <a:rPr lang="en-US" sz="2400">
                <a:latin typeface="Calibri" panose="020F0502020204030204" pitchFamily="34" charset="0"/>
                <a:cs typeface="Calibri" panose="020F0502020204030204" pitchFamily="34" charset="0"/>
              </a:rPr>
              <a:t> is a service that can be used to build code in the cloud.</a:t>
            </a:r>
          </a:p>
          <a:p>
            <a:pPr algn="just" rtl="0">
              <a:buFont typeface="Arial" panose="020B0604020202020204" pitchFamily="34" charset="0"/>
              <a:buChar char="•"/>
            </a:pPr>
            <a:r>
              <a:rPr lang="en-US" sz="2400" b="1" err="1">
                <a:latin typeface="Calibri" panose="020F0502020204030204" pitchFamily="34" charset="0"/>
                <a:cs typeface="Calibri" panose="020F0502020204030204" pitchFamily="34" charset="0"/>
              </a:rPr>
              <a:t>CodeStar</a:t>
            </a:r>
            <a:r>
              <a:rPr lang="en-US" sz="2400" b="1">
                <a:latin typeface="Calibri" panose="020F0502020204030204" pitchFamily="34" charset="0"/>
                <a:cs typeface="Calibri" panose="020F0502020204030204" pitchFamily="34" charset="0"/>
              </a:rPr>
              <a: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CodeStar</a:t>
            </a:r>
            <a:r>
              <a:rPr lang="en-US" sz="2400">
                <a:latin typeface="Calibri" panose="020F0502020204030204" pitchFamily="34" charset="0"/>
                <a:cs typeface="Calibri" panose="020F0502020204030204" pitchFamily="34" charset="0"/>
              </a:rPr>
              <a:t> is a service that can be used to create a new development environment for a new project.</a:t>
            </a:r>
          </a:p>
          <a:p>
            <a:endParaRPr lang="en-US"/>
          </a:p>
        </p:txBody>
      </p:sp>
    </p:spTree>
    <p:extLst>
      <p:ext uri="{BB962C8B-B14F-4D97-AF65-F5344CB8AC3E}">
        <p14:creationId xmlns:p14="http://schemas.microsoft.com/office/powerpoint/2010/main" val="310455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F8BE9F-48B3-A01A-E1AB-2C4A4A3492BF}"/>
              </a:ext>
            </a:extLst>
          </p:cNvPr>
          <p:cNvSpPr>
            <a:spLocks noGrp="1"/>
          </p:cNvSpPr>
          <p:nvPr>
            <p:ph idx="1"/>
          </p:nvPr>
        </p:nvSpPr>
        <p:spPr>
          <a:xfrm>
            <a:off x="894080" y="355600"/>
            <a:ext cx="10929112" cy="5923280"/>
          </a:xfrm>
        </p:spPr>
        <p:txBody>
          <a:bodyPr numCol="1">
            <a:noAutofit/>
          </a:bodyPr>
          <a:lstStyle/>
          <a:p>
            <a:pPr algn="just" rtl="0"/>
            <a:r>
              <a:rPr lang="en-US" sz="2400" b="1">
                <a:latin typeface="Calibri" panose="020F0502020204030204" pitchFamily="34" charset="0"/>
                <a:cs typeface="Calibri" panose="020F0502020204030204" pitchFamily="34" charset="0"/>
              </a:rPr>
              <a:t>Create a </a:t>
            </a:r>
            <a:r>
              <a:rPr lang="en-US" sz="2400" b="1" err="1">
                <a:latin typeface="Calibri" panose="020F0502020204030204" pitchFamily="34" charset="0"/>
                <a:cs typeface="Calibri" panose="020F0502020204030204" pitchFamily="34" charset="0"/>
              </a:rPr>
              <a:t>CodePipeline</a:t>
            </a:r>
            <a:r>
              <a:rPr lang="en-US" sz="2400" b="1">
                <a:latin typeface="Calibri" panose="020F0502020204030204" pitchFamily="34" charset="0"/>
                <a:cs typeface="Calibri" panose="020F0502020204030204" pitchFamily="34" charset="0"/>
              </a:rPr>
              <a:t>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To create a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pipeline, you need to create a new pipeline in the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console. You need to provide a name for the pipeline, and you need to select the source, build, and deploy stages.</a:t>
            </a:r>
          </a:p>
          <a:p>
            <a:pPr algn="just" rtl="0"/>
            <a:r>
              <a:rPr lang="en-US" sz="2400" b="1">
                <a:latin typeface="Calibri" panose="020F0502020204030204" pitchFamily="34" charset="0"/>
                <a:cs typeface="Calibri" panose="020F0502020204030204" pitchFamily="34" charset="0"/>
              </a:rPr>
              <a:t>Add a source stage to the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The source stage is where you specify the location of your source code. You can use a variety of source repositories, such as GitHub, Bitbucket, and Amazon S3.</a:t>
            </a:r>
          </a:p>
          <a:p>
            <a:pPr algn="just" rtl="0"/>
            <a:r>
              <a:rPr lang="en-US" sz="2200" b="1">
                <a:latin typeface="Calibri" panose="020F0502020204030204" pitchFamily="34" charset="0"/>
                <a:cs typeface="Calibri" panose="020F0502020204030204" pitchFamily="34" charset="0"/>
              </a:rPr>
              <a:t>Add a build </a:t>
            </a:r>
            <a:r>
              <a:rPr lang="en-US" sz="2400" b="1">
                <a:latin typeface="Calibri" panose="020F0502020204030204" pitchFamily="34" charset="0"/>
                <a:cs typeface="Calibri" panose="020F0502020204030204" pitchFamily="34" charset="0"/>
              </a:rPr>
              <a:t>stage</a:t>
            </a:r>
            <a:r>
              <a:rPr lang="en-US" sz="2200" b="1">
                <a:latin typeface="Calibri" panose="020F0502020204030204" pitchFamily="34" charset="0"/>
                <a:cs typeface="Calibri" panose="020F0502020204030204" pitchFamily="34" charset="0"/>
              </a:rPr>
              <a:t> to the pipeline</a:t>
            </a:r>
            <a:endParaRPr lang="en-US" sz="22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The build stage is where you build your code. You can use a variety of build tools, such as AWS </a:t>
            </a:r>
            <a:r>
              <a:rPr lang="en-US" sz="2200" err="1">
                <a:effectLst/>
                <a:latin typeface="Calibri" panose="020F0502020204030204" pitchFamily="34" charset="0"/>
                <a:cs typeface="Calibri" panose="020F0502020204030204" pitchFamily="34" charset="0"/>
              </a:rPr>
              <a:t>CodeBuild</a:t>
            </a:r>
            <a:r>
              <a:rPr lang="en-US" sz="2200">
                <a:effectLst/>
                <a:latin typeface="Calibri" panose="020F0502020204030204" pitchFamily="34" charset="0"/>
                <a:cs typeface="Calibri" panose="020F0502020204030204" pitchFamily="34" charset="0"/>
              </a:rPr>
              <a:t>, Jenkins, and Travis CI.</a:t>
            </a:r>
          </a:p>
          <a:p>
            <a:pPr algn="just" rtl="0"/>
            <a:r>
              <a:rPr lang="en-US" sz="2400" b="1">
                <a:latin typeface="Calibri" panose="020F0502020204030204" pitchFamily="34" charset="0"/>
                <a:cs typeface="Calibri" panose="020F0502020204030204" pitchFamily="34" charset="0"/>
              </a:rPr>
              <a:t>Add a deploy stage to the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The deploy stage is where you deploy your code to a production environment. You can deploy your code to a variety of targets, such as Amazon EC2 instances, Amazon Elastic Beanstalk environments, and AWS Lambda functions.</a:t>
            </a:r>
          </a:p>
          <a:p>
            <a:pPr algn="just" rtl="0">
              <a:buFont typeface="Arial" panose="020B0604020202020204" pitchFamily="34" charset="0"/>
              <a:buChar char="•"/>
            </a:pPr>
            <a:endParaRPr lang="en-US" sz="200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283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7648D-C249-C6D3-64D3-6D0280AF9C44}"/>
              </a:ext>
            </a:extLst>
          </p:cNvPr>
          <p:cNvSpPr>
            <a:spLocks noGrp="1"/>
          </p:cNvSpPr>
          <p:nvPr>
            <p:ph idx="1"/>
          </p:nvPr>
        </p:nvSpPr>
        <p:spPr>
          <a:xfrm>
            <a:off x="914400" y="640080"/>
            <a:ext cx="10908792" cy="5440680"/>
          </a:xfrm>
        </p:spPr>
        <p:txBody>
          <a:bodyPr numCol="1"/>
          <a:lstStyle/>
          <a:p>
            <a:pPr algn="just" rtl="0"/>
            <a:r>
              <a:rPr lang="en-US" sz="2400" b="1">
                <a:latin typeface="Calibri" panose="020F0502020204030204" pitchFamily="34" charset="0"/>
                <a:cs typeface="Calibri" panose="020F0502020204030204" pitchFamily="34" charset="0"/>
              </a:rPr>
              <a:t>Validate the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Once you have created the pipeline, you need to validate it to make sure that it is working correctly. You can validate the pipeline by clicking the "Validate" button in the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console.</a:t>
            </a:r>
          </a:p>
          <a:p>
            <a:pPr algn="just" rtl="0"/>
            <a:r>
              <a:rPr lang="en-US" sz="2400" b="1">
                <a:latin typeface="Calibri" panose="020F0502020204030204" pitchFamily="34" charset="0"/>
                <a:cs typeface="Calibri" panose="020F0502020204030204" pitchFamily="34" charset="0"/>
              </a:rPr>
              <a:t>Deploy the pipeline</a:t>
            </a:r>
            <a:endParaRPr lang="en-US" sz="2400">
              <a:latin typeface="Calibri" panose="020F0502020204030204" pitchFamily="34" charset="0"/>
              <a:cs typeface="Calibri" panose="020F0502020204030204" pitchFamily="34" charset="0"/>
            </a:endParaRP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Once you have validated the pipeline, you can deploy it to make it available for use. You can deploy the pipeline by clicking the "Deploy" button in the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console.</a:t>
            </a:r>
          </a:p>
          <a:p>
            <a:pPr algn="just" rtl="0">
              <a:buFont typeface="Arial" panose="020B0604020202020204" pitchFamily="34" charset="0"/>
              <a:buChar char="•"/>
            </a:pPr>
            <a:r>
              <a:rPr lang="en-US" sz="2200">
                <a:effectLst/>
                <a:latin typeface="Calibri" panose="020F0502020204030204" pitchFamily="34" charset="0"/>
                <a:cs typeface="Calibri" panose="020F0502020204030204" pitchFamily="34" charset="0"/>
              </a:rPr>
              <a:t>Once the pipeline is deployed, it will start automatically building, testing, and deploying your code. You can monitor the progress of the pipeline in the </a:t>
            </a:r>
            <a:r>
              <a:rPr lang="en-US" sz="2200" err="1">
                <a:effectLst/>
                <a:latin typeface="Calibri" panose="020F0502020204030204" pitchFamily="34" charset="0"/>
                <a:cs typeface="Calibri" panose="020F0502020204030204" pitchFamily="34" charset="0"/>
              </a:rPr>
              <a:t>CodePipeline</a:t>
            </a:r>
            <a:r>
              <a:rPr lang="en-US" sz="2200">
                <a:effectLst/>
                <a:latin typeface="Calibri" panose="020F0502020204030204" pitchFamily="34" charset="0"/>
                <a:cs typeface="Calibri" panose="020F0502020204030204" pitchFamily="34" charset="0"/>
              </a:rPr>
              <a:t> console </a:t>
            </a:r>
            <a:r>
              <a:rPr lang="en-US" sz="2200">
                <a:latin typeface="Calibri" panose="020F0502020204030204" pitchFamily="34" charset="0"/>
                <a:cs typeface="Calibri" panose="020F0502020204030204" pitchFamily="34" charset="0"/>
              </a:rPr>
              <a:t>has context </a:t>
            </a:r>
            <a:r>
              <a:rPr lang="en-US" sz="2200" err="1">
                <a:latin typeface="Calibri" panose="020F0502020204030204" pitchFamily="34" charset="0"/>
                <a:cs typeface="Calibri" panose="020F0502020204030204" pitchFamily="34" charset="0"/>
              </a:rPr>
              <a:t>menuComposeParagraph</a:t>
            </a:r>
            <a:r>
              <a:rPr lang="en-US" sz="2200">
                <a:latin typeface="Calibri" panose="020F0502020204030204" pitchFamily="34" charset="0"/>
                <a:cs typeface="Calibri" panose="020F0502020204030204" pitchFamily="34" charset="0"/>
              </a:rPr>
              <a:t>.</a:t>
            </a:r>
          </a:p>
          <a:p>
            <a:endParaRPr lang="en-US"/>
          </a:p>
        </p:txBody>
      </p:sp>
    </p:spTree>
    <p:extLst>
      <p:ext uri="{BB962C8B-B14F-4D97-AF65-F5344CB8AC3E}">
        <p14:creationId xmlns:p14="http://schemas.microsoft.com/office/powerpoint/2010/main" val="47565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365760" y="365760"/>
            <a:ext cx="11457432" cy="914400"/>
          </a:xfrm>
        </p:spPr>
        <p:txBody>
          <a:bodyPr anchor="t">
            <a:normAutofit/>
          </a:bodyPr>
          <a:lstStyle/>
          <a:p>
            <a:r>
              <a:rPr lang="en-US" i="0">
                <a:effectLst/>
              </a:rPr>
              <a:t>Key features and benefits of Terraform</a:t>
            </a:r>
            <a:endParaRPr lang="en-IN" i="0">
              <a:effectLst/>
            </a:endParaRPr>
          </a:p>
        </p:txBody>
      </p:sp>
      <p:pic>
        <p:nvPicPr>
          <p:cNvPr id="2054" name="Picture 6" descr="IaC and Terraform | LaunchRack">
            <a:extLst>
              <a:ext uri="{FF2B5EF4-FFF2-40B4-BE49-F238E27FC236}">
                <a16:creationId xmlns:a16="http://schemas.microsoft.com/office/drawing/2014/main" id="{459C6180-5793-44D5-9A8D-DA4A6FD643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076" y="1595120"/>
            <a:ext cx="5994400" cy="3667760"/>
          </a:xfrm>
          <a:prstGeom prst="rect">
            <a:avLst/>
          </a:prstGeom>
          <a:solidFill>
            <a:srgbClr val="FFFFFF"/>
          </a:solidFill>
        </p:spPr>
      </p:pic>
      <p:sp>
        <p:nvSpPr>
          <p:cNvPr id="7" name="Content Placeholder 2">
            <a:extLst>
              <a:ext uri="{FF2B5EF4-FFF2-40B4-BE49-F238E27FC236}">
                <a16:creationId xmlns:a16="http://schemas.microsoft.com/office/drawing/2014/main" id="{34AAF1F3-771B-C840-B912-DF6FFAE64F4F}"/>
              </a:ext>
            </a:extLst>
          </p:cNvPr>
          <p:cNvSpPr>
            <a:spLocks noGrp="1"/>
          </p:cNvSpPr>
          <p:nvPr>
            <p:ph sz="half" idx="2"/>
          </p:nvPr>
        </p:nvSpPr>
        <p:spPr>
          <a:xfrm>
            <a:off x="6245352" y="1828800"/>
            <a:ext cx="5577840" cy="4251960"/>
          </a:xfrm>
        </p:spPr>
        <p:txBody>
          <a:bodyPr>
            <a:normAutofit/>
          </a:bodyPr>
          <a:lstStyle/>
          <a:p>
            <a:pPr>
              <a:lnSpc>
                <a:spcPct val="90000"/>
              </a:lnSpc>
              <a:spcAft>
                <a:spcPts val="600"/>
              </a:spcAft>
              <a:buFont typeface="Arial" panose="020B0604020202020204" pitchFamily="34" charset="0"/>
              <a:buChar char="•"/>
            </a:pPr>
            <a:r>
              <a:rPr lang="en-US" sz="1500" b="1" i="0">
                <a:effectLst/>
              </a:rPr>
              <a:t>Infrastructure as Code (</a:t>
            </a:r>
            <a:r>
              <a:rPr lang="en-US" sz="1500" b="1" i="0" err="1">
                <a:effectLst/>
              </a:rPr>
              <a:t>IaC</a:t>
            </a:r>
            <a:r>
              <a:rPr lang="en-US" sz="1500" b="1" i="0">
                <a:effectLst/>
              </a:rPr>
              <a:t>): </a:t>
            </a:r>
            <a:r>
              <a:rPr lang="en-US" sz="1500" b="0" i="0">
                <a:effectLst/>
              </a:rPr>
              <a:t>Terraform treats infrastructure configurations as code, making it easy to manage, version, and collaborate on infrastructure changes.</a:t>
            </a:r>
          </a:p>
          <a:p>
            <a:pPr>
              <a:lnSpc>
                <a:spcPct val="90000"/>
              </a:lnSpc>
              <a:spcAft>
                <a:spcPts val="600"/>
              </a:spcAft>
              <a:buFont typeface="Arial" panose="020B0604020202020204" pitchFamily="34" charset="0"/>
              <a:buChar char="•"/>
            </a:pPr>
            <a:r>
              <a:rPr lang="en-US" sz="1500" b="1" i="0">
                <a:effectLst/>
              </a:rPr>
              <a:t>Multi-Cloud Provisioning:</a:t>
            </a:r>
            <a:r>
              <a:rPr lang="en-US" sz="1500" b="0" i="0">
                <a:effectLst/>
              </a:rPr>
              <a:t> Terraform supports multiple cloud providers, allowing you to provision resources on AWS, Azure, Google Cloud, and more using a single configuration.</a:t>
            </a:r>
          </a:p>
          <a:p>
            <a:pPr>
              <a:lnSpc>
                <a:spcPct val="90000"/>
              </a:lnSpc>
              <a:spcAft>
                <a:spcPts val="600"/>
              </a:spcAft>
              <a:buFont typeface="Arial" panose="020B0604020202020204" pitchFamily="34" charset="0"/>
              <a:buChar char="•"/>
            </a:pPr>
            <a:r>
              <a:rPr lang="en-US" sz="1500" b="1" i="0">
                <a:effectLst/>
              </a:rPr>
              <a:t>State Management: </a:t>
            </a:r>
            <a:r>
              <a:rPr lang="en-US" sz="1500" b="0" i="0">
                <a:effectLst/>
              </a:rPr>
              <a:t>Terraform keeps track of your infrastructure state, making it easy to update and manage resources over time.</a:t>
            </a:r>
          </a:p>
          <a:p>
            <a:pPr>
              <a:lnSpc>
                <a:spcPct val="90000"/>
              </a:lnSpc>
              <a:spcAft>
                <a:spcPts val="600"/>
              </a:spcAft>
              <a:buFont typeface="Arial" panose="020B0604020202020204" pitchFamily="34" charset="0"/>
              <a:buChar char="•"/>
            </a:pPr>
            <a:r>
              <a:rPr lang="en-US" sz="1500" b="1" i="0">
                <a:effectLst/>
              </a:rPr>
              <a:t>Plan and Preview: </a:t>
            </a:r>
            <a:r>
              <a:rPr lang="en-US" sz="1500" b="0" i="0">
                <a:effectLst/>
              </a:rPr>
              <a:t>Terraform provides a preview of changes before applying them, helping you understand the impact and avoid unintended modifications.</a:t>
            </a:r>
          </a:p>
          <a:p>
            <a:pPr>
              <a:lnSpc>
                <a:spcPct val="90000"/>
              </a:lnSpc>
              <a:spcAft>
                <a:spcPts val="600"/>
              </a:spcAft>
              <a:buFont typeface="Arial" panose="020B0604020202020204" pitchFamily="34" charset="0"/>
              <a:buChar char="•"/>
            </a:pPr>
            <a:r>
              <a:rPr lang="en-US" sz="1500" b="1" i="0">
                <a:effectLst/>
              </a:rPr>
              <a:t>Scalability and Reusability: </a:t>
            </a:r>
            <a:r>
              <a:rPr lang="en-US" sz="1500" b="0" i="0">
                <a:effectLst/>
              </a:rPr>
              <a:t>Terraform lets you create reusable infrastructure modules, enabling scalability and consistency across projects.</a:t>
            </a:r>
          </a:p>
        </p:txBody>
      </p:sp>
    </p:spTree>
    <p:extLst>
      <p:ext uri="{BB962C8B-B14F-4D97-AF65-F5344CB8AC3E}">
        <p14:creationId xmlns:p14="http://schemas.microsoft.com/office/powerpoint/2010/main" val="316377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5CF5-E9EE-6343-DB65-16EE8BE3E572}"/>
              </a:ext>
            </a:extLst>
          </p:cNvPr>
          <p:cNvSpPr>
            <a:spLocks noGrp="1"/>
          </p:cNvSpPr>
          <p:nvPr>
            <p:ph type="title"/>
          </p:nvPr>
        </p:nvSpPr>
        <p:spPr>
          <a:xfrm>
            <a:off x="904240" y="375920"/>
            <a:ext cx="10918952" cy="904240"/>
          </a:xfrm>
        </p:spPr>
        <p:txBody>
          <a:bodyPr/>
          <a:lstStyle/>
          <a:p>
            <a:r>
              <a:rPr lang="en-US" b="1">
                <a:effectLst/>
              </a:rPr>
              <a:t>Benefits of CI/CD on AWS</a:t>
            </a:r>
            <a:br>
              <a:rPr lang="en-US" b="1">
                <a:effectLst/>
              </a:rPr>
            </a:br>
            <a:endParaRPr lang="en-US"/>
          </a:p>
        </p:txBody>
      </p:sp>
      <p:sp>
        <p:nvSpPr>
          <p:cNvPr id="3" name="Content Placeholder 2">
            <a:extLst>
              <a:ext uri="{FF2B5EF4-FFF2-40B4-BE49-F238E27FC236}">
                <a16:creationId xmlns:a16="http://schemas.microsoft.com/office/drawing/2014/main" id="{F17EC851-6DA1-47D5-7A2B-0E4E6DC014DA}"/>
              </a:ext>
            </a:extLst>
          </p:cNvPr>
          <p:cNvSpPr>
            <a:spLocks noGrp="1"/>
          </p:cNvSpPr>
          <p:nvPr>
            <p:ph idx="1"/>
          </p:nvPr>
        </p:nvSpPr>
        <p:spPr>
          <a:xfrm>
            <a:off x="904240" y="1280160"/>
            <a:ext cx="10918952" cy="4800600"/>
          </a:xfrm>
        </p:spPr>
        <p:txBody>
          <a:bodyPr numCol="1"/>
          <a:lstStyle/>
          <a:p>
            <a:pPr algn="just" rtl="0"/>
            <a:r>
              <a:rPr lang="en-US" sz="2000">
                <a:effectLst/>
              </a:rPr>
              <a:t>There are a number of benefits to using CI/CD on AWS, including:</a:t>
            </a:r>
          </a:p>
          <a:p>
            <a:pPr algn="just" rtl="0">
              <a:buFont typeface="Arial" panose="020B0604020202020204" pitchFamily="34" charset="0"/>
              <a:buChar char="•"/>
            </a:pPr>
            <a:r>
              <a:rPr lang="en-US" sz="2000" b="1"/>
              <a:t>Scalability:</a:t>
            </a:r>
            <a:r>
              <a:rPr lang="en-US" sz="2000"/>
              <a:t> AWS can scale to meet the needs of even the most demanding </a:t>
            </a:r>
            <a:r>
              <a:rPr lang="en-US" sz="2000">
                <a:latin typeface="Calibri" panose="020F0502020204030204" pitchFamily="34" charset="0"/>
                <a:cs typeface="Calibri" panose="020F0502020204030204" pitchFamily="34" charset="0"/>
              </a:rPr>
              <a:t>applications</a:t>
            </a:r>
            <a:r>
              <a:rPr lang="en-US" sz="2000"/>
              <a:t>.</a:t>
            </a:r>
          </a:p>
          <a:p>
            <a:pPr algn="just" rtl="0">
              <a:buFont typeface="Arial" panose="020B0604020202020204" pitchFamily="34" charset="0"/>
              <a:buChar char="•"/>
            </a:pPr>
            <a:r>
              <a:rPr lang="en-US" sz="2000" b="1"/>
              <a:t>Reliability:</a:t>
            </a:r>
            <a:r>
              <a:rPr lang="en-US" sz="2000"/>
              <a:t> AWS is a highly reliable platform with a proven track record.</a:t>
            </a:r>
          </a:p>
          <a:p>
            <a:pPr algn="just" rtl="0">
              <a:buFont typeface="Arial" panose="020B0604020202020204" pitchFamily="34" charset="0"/>
              <a:buChar char="•"/>
            </a:pPr>
            <a:r>
              <a:rPr lang="en-US" sz="2000" b="1"/>
              <a:t>Security:</a:t>
            </a:r>
            <a:r>
              <a:rPr lang="en-US" sz="2000"/>
              <a:t> AWS offers a wide range of security features and services.</a:t>
            </a:r>
          </a:p>
          <a:p>
            <a:pPr algn="just" rtl="0">
              <a:buFont typeface="Arial" panose="020B0604020202020204" pitchFamily="34" charset="0"/>
              <a:buChar char="•"/>
            </a:pPr>
            <a:r>
              <a:rPr lang="en-US" sz="2000" b="1"/>
              <a:t>Cost-effectiveness:</a:t>
            </a:r>
            <a:r>
              <a:rPr lang="en-US" sz="2000"/>
              <a:t> AWS is a cost-effective platform for hosting applications.</a:t>
            </a:r>
          </a:p>
          <a:p>
            <a:endParaRPr lang="en-US"/>
          </a:p>
          <a:p>
            <a:endParaRPr lang="en-US"/>
          </a:p>
        </p:txBody>
      </p:sp>
    </p:spTree>
    <p:extLst>
      <p:ext uri="{BB962C8B-B14F-4D97-AF65-F5344CB8AC3E}">
        <p14:creationId xmlns:p14="http://schemas.microsoft.com/office/powerpoint/2010/main" val="295827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BC025B-04CD-1A7E-9480-6EDCD0138353}"/>
              </a:ext>
            </a:extLst>
          </p:cNvPr>
          <p:cNvSpPr txBox="1"/>
          <p:nvPr/>
        </p:nvSpPr>
        <p:spPr>
          <a:xfrm>
            <a:off x="1248507" y="949569"/>
            <a:ext cx="7860323" cy="267765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2880" indent="-182880">
              <a:spcBef>
                <a:spcPts val="1200"/>
              </a:spcBef>
              <a:buSzPct val="100000"/>
              <a:buFont typeface="Arial"/>
              <a:buChar char="•"/>
            </a:pPr>
            <a:endParaRPr lang="en-US" sz="3600" b="1">
              <a:solidFill>
                <a:srgbClr val="231F20"/>
              </a:solidFill>
              <a:latin typeface="Arial"/>
            </a:endParaRPr>
          </a:p>
          <a:p>
            <a:pPr>
              <a:spcBef>
                <a:spcPts val="1200"/>
              </a:spcBef>
              <a:buSzPct val="100000"/>
            </a:pPr>
            <a:endParaRPr lang="en-US" sz="3600" b="1">
              <a:solidFill>
                <a:srgbClr val="231F20"/>
              </a:solidFill>
              <a:latin typeface="Arial"/>
            </a:endParaRPr>
          </a:p>
          <a:p>
            <a:pPr>
              <a:spcBef>
                <a:spcPts val="1200"/>
              </a:spcBef>
            </a:pPr>
            <a:endParaRPr lang="en-US" sz="3600" b="1">
              <a:solidFill>
                <a:srgbClr val="231F20"/>
              </a:solidFill>
              <a:latin typeface="Arial"/>
            </a:endParaRPr>
          </a:p>
          <a:p>
            <a:pPr>
              <a:spcBef>
                <a:spcPts val="1200"/>
              </a:spcBef>
              <a:buFont typeface="Arial"/>
            </a:pPr>
            <a:r>
              <a:rPr lang="en-US" sz="3600" b="1">
                <a:solidFill>
                  <a:srgbClr val="231F20"/>
                </a:solidFill>
                <a:latin typeface="Arial"/>
              </a:rPr>
              <a:t>                          JENKINS</a:t>
            </a:r>
            <a:r>
              <a:rPr lang="en-US" sz="3600">
                <a:solidFill>
                  <a:srgbClr val="231F20"/>
                </a:solidFill>
                <a:latin typeface="Arial"/>
                <a:ea typeface="Arial"/>
                <a:cs typeface="Arial"/>
              </a:rPr>
              <a:t>​</a:t>
            </a:r>
            <a:endParaRPr lang="en-US" sz="1800">
              <a:cs typeface="Arial"/>
            </a:endParaRPr>
          </a:p>
        </p:txBody>
      </p:sp>
    </p:spTree>
    <p:extLst>
      <p:ext uri="{BB962C8B-B14F-4D97-AF65-F5344CB8AC3E}">
        <p14:creationId xmlns:p14="http://schemas.microsoft.com/office/powerpoint/2010/main" val="305207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2D2FA7-4AC2-2C76-43EF-648BC2164FFD}"/>
              </a:ext>
            </a:extLst>
          </p:cNvPr>
          <p:cNvSpPr>
            <a:spLocks noGrp="1"/>
          </p:cNvSpPr>
          <p:nvPr>
            <p:ph sz="half" idx="1"/>
          </p:nvPr>
        </p:nvSpPr>
        <p:spPr>
          <a:xfrm>
            <a:off x="365760" y="1828800"/>
            <a:ext cx="7534656" cy="4251960"/>
          </a:xfrm>
        </p:spPr>
        <p:txBody>
          <a:bodyPr vert="horz" lIns="0" tIns="0" rIns="0" bIns="0" spcCol="301752" rtlCol="0">
            <a:normAutofit/>
          </a:bodyPr>
          <a:lstStyle/>
          <a:p>
            <a:r>
              <a:rPr lang="en-US"/>
              <a:t>Jenkins is an open source automation server. It helps automate the parts of software development related to building, testing, and deploying, facilitating continuous integration and continuous delivery. It is a server-based system that runs in servlet containers such as Apache Tomcat.</a:t>
            </a:r>
          </a:p>
          <a:p>
            <a:r>
              <a:rPr lang="en-US"/>
              <a:t>Jenkins is a continuous integration/continuous delivery and deployment (CI/CD) automation software DevOps tool written in the Java programming language. It is used to implement CI/CD workflows, called pipelines.</a:t>
            </a:r>
          </a:p>
          <a:p>
            <a:endParaRPr lang="en-US"/>
          </a:p>
          <a:p>
            <a:pPr marL="0" indent="0">
              <a:buNone/>
            </a:pPr>
            <a:endParaRPr lang="en-US"/>
          </a:p>
          <a:p>
            <a:endParaRPr lang="en-US"/>
          </a:p>
          <a:p>
            <a:endParaRPr lang="en-US"/>
          </a:p>
        </p:txBody>
      </p:sp>
      <p:pic>
        <p:nvPicPr>
          <p:cNvPr id="4" name="Picture 4" descr="Diagram&#10;&#10;Description automatically generated">
            <a:extLst>
              <a:ext uri="{FF2B5EF4-FFF2-40B4-BE49-F238E27FC236}">
                <a16:creationId xmlns:a16="http://schemas.microsoft.com/office/drawing/2014/main" id="{80DA0E15-3807-0E71-8C99-63F0F8B5F6B2}"/>
              </a:ext>
            </a:extLst>
          </p:cNvPr>
          <p:cNvPicPr>
            <a:picLocks noChangeAspect="1"/>
          </p:cNvPicPr>
          <p:nvPr/>
        </p:nvPicPr>
        <p:blipFill>
          <a:blip r:embed="rId2"/>
          <a:stretch>
            <a:fillRect/>
          </a:stretch>
        </p:blipFill>
        <p:spPr>
          <a:xfrm>
            <a:off x="8560607" y="1025979"/>
            <a:ext cx="2643658" cy="4251960"/>
          </a:xfrm>
          <a:prstGeom prst="rect">
            <a:avLst/>
          </a:prstGeom>
          <a:noFill/>
        </p:spPr>
      </p:pic>
    </p:spTree>
    <p:extLst>
      <p:ext uri="{BB962C8B-B14F-4D97-AF65-F5344CB8AC3E}">
        <p14:creationId xmlns:p14="http://schemas.microsoft.com/office/powerpoint/2010/main" val="79326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4AB9C38-ECC7-4D88-D07D-861764F8B171}"/>
              </a:ext>
            </a:extLst>
          </p:cNvPr>
          <p:cNvSpPr>
            <a:spLocks noGrp="1"/>
          </p:cNvSpPr>
          <p:nvPr>
            <p:ph idx="1"/>
          </p:nvPr>
        </p:nvSpPr>
        <p:spPr>
          <a:xfrm>
            <a:off x="365760" y="422031"/>
            <a:ext cx="11200227" cy="5658729"/>
          </a:xfrm>
        </p:spPr>
        <p:txBody>
          <a:bodyPr vert="horz" lIns="0" tIns="0" rIns="0" bIns="0" spcCol="301752" rtlCol="0" anchor="t">
            <a:normAutofit lnSpcReduction="10000"/>
          </a:bodyPr>
          <a:lstStyle/>
          <a:p>
            <a:pPr marL="0" indent="0">
              <a:buNone/>
            </a:pPr>
            <a:r>
              <a:rPr lang="en-US" sz="2000" b="1">
                <a:solidFill>
                  <a:srgbClr val="000000"/>
                </a:solidFill>
              </a:rPr>
              <a:t>Download Jenkins</a:t>
            </a:r>
            <a:endParaRPr lang="en-US" b="1">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endParaRPr lang="en-US">
              <a:cs typeface="Arial"/>
            </a:endParaRPr>
          </a:p>
          <a:p>
            <a:pPr marL="0" indent="0">
              <a:buNone/>
            </a:pPr>
            <a:r>
              <a:rPr lang="en-US" sz="2000" b="1">
                <a:solidFill>
                  <a:srgbClr val="000000"/>
                </a:solidFill>
              </a:rPr>
              <a:t>Starting Jenkins</a:t>
            </a:r>
            <a:endParaRPr lang="en-US" b="1">
              <a:cs typeface="Arial"/>
            </a:endParaRPr>
          </a:p>
          <a:p>
            <a:pPr algn="just"/>
            <a:r>
              <a:rPr lang="en-US">
                <a:solidFill>
                  <a:srgbClr val="000000"/>
                </a:solidFill>
                <a:ea typeface="+mn-lt"/>
                <a:cs typeface="+mn-lt"/>
              </a:rPr>
              <a:t>Open the command prompt. From the command prompt, browse to the directory where the </a:t>
            </a:r>
            <a:r>
              <a:rPr lang="en-US" err="1">
                <a:solidFill>
                  <a:srgbClr val="000000"/>
                </a:solidFill>
                <a:ea typeface="+mn-lt"/>
                <a:cs typeface="+mn-lt"/>
              </a:rPr>
              <a:t>jenkins.war</a:t>
            </a:r>
            <a:r>
              <a:rPr lang="en-US">
                <a:solidFill>
                  <a:srgbClr val="000000"/>
                </a:solidFill>
                <a:ea typeface="+mn-lt"/>
                <a:cs typeface="+mn-lt"/>
              </a:rPr>
              <a:t> file is present. Run the following command</a:t>
            </a:r>
            <a:endParaRPr lang="en-US">
              <a:cs typeface="Arial"/>
            </a:endParaRPr>
          </a:p>
          <a:p>
            <a:r>
              <a:rPr lang="en-US">
                <a:solidFill>
                  <a:srgbClr val="000000"/>
                </a:solidFill>
                <a:latin typeface="Consolas"/>
                <a:cs typeface="Arial"/>
              </a:rPr>
              <a:t>D:\&gt;Java –jar </a:t>
            </a:r>
            <a:r>
              <a:rPr lang="en-US" err="1">
                <a:solidFill>
                  <a:srgbClr val="000000"/>
                </a:solidFill>
                <a:latin typeface="Consolas"/>
                <a:cs typeface="Arial"/>
              </a:rPr>
              <a:t>Jenkins.war</a:t>
            </a:r>
            <a:endParaRPr lang="en-US">
              <a:cs typeface="Arial"/>
            </a:endParaRPr>
          </a:p>
        </p:txBody>
      </p:sp>
      <p:pic>
        <p:nvPicPr>
          <p:cNvPr id="6" name="Picture 6" descr="Graphical user interface, text, application&#10;&#10;Description automatically generated">
            <a:extLst>
              <a:ext uri="{FF2B5EF4-FFF2-40B4-BE49-F238E27FC236}">
                <a16:creationId xmlns:a16="http://schemas.microsoft.com/office/drawing/2014/main" id="{EAC54122-7651-355D-C0D4-CE17EC515951}"/>
              </a:ext>
            </a:extLst>
          </p:cNvPr>
          <p:cNvPicPr>
            <a:picLocks noChangeAspect="1"/>
          </p:cNvPicPr>
          <p:nvPr/>
        </p:nvPicPr>
        <p:blipFill>
          <a:blip r:embed="rId2"/>
          <a:stretch>
            <a:fillRect/>
          </a:stretch>
        </p:blipFill>
        <p:spPr>
          <a:xfrm>
            <a:off x="2532184" y="933428"/>
            <a:ext cx="5333999" cy="3349915"/>
          </a:xfrm>
          <a:prstGeom prst="rect">
            <a:avLst/>
          </a:prstGeom>
        </p:spPr>
      </p:pic>
    </p:spTree>
    <p:extLst>
      <p:ext uri="{BB962C8B-B14F-4D97-AF65-F5344CB8AC3E}">
        <p14:creationId xmlns:p14="http://schemas.microsoft.com/office/powerpoint/2010/main" val="361159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BDC6E5-4550-A6D0-DB6B-E458C604E050}"/>
              </a:ext>
            </a:extLst>
          </p:cNvPr>
          <p:cNvSpPr txBox="1"/>
          <p:nvPr/>
        </p:nvSpPr>
        <p:spPr>
          <a:xfrm>
            <a:off x="680357" y="1374321"/>
            <a:ext cx="10817679" cy="38472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buSzPct val="100000"/>
              <a:buFont typeface="Arial"/>
              <a:buChar char="•"/>
            </a:pPr>
            <a:r>
              <a:rPr lang="en-US" sz="2000">
                <a:solidFill>
                  <a:srgbClr val="000000"/>
                </a:solidFill>
                <a:ea typeface="+mn-lt"/>
                <a:cs typeface="+mn-lt"/>
              </a:rPr>
              <a:t>After the command is run, various tasks will run, one of which is the extraction of the war file which is done by an embedded webserver called </a:t>
            </a:r>
            <a:r>
              <a:rPr lang="en-US" sz="2000" err="1">
                <a:solidFill>
                  <a:srgbClr val="000000"/>
                </a:solidFill>
                <a:ea typeface="+mn-lt"/>
                <a:cs typeface="+mn-lt"/>
              </a:rPr>
              <a:t>winstone</a:t>
            </a:r>
            <a:r>
              <a:rPr lang="en-US" sz="2000">
                <a:solidFill>
                  <a:srgbClr val="000000"/>
                </a:solidFill>
                <a:ea typeface="+mn-lt"/>
                <a:cs typeface="+mn-lt"/>
              </a:rPr>
              <a:t>.</a:t>
            </a:r>
            <a:endParaRPr lang="en-US" sz="2000">
              <a:cs typeface="Arial"/>
            </a:endParaRPr>
          </a:p>
          <a:p>
            <a:pPr>
              <a:buSzPct val="100000"/>
              <a:buFont typeface="Arial"/>
              <a:buChar char="•"/>
            </a:pPr>
            <a:r>
              <a:rPr lang="en-US" sz="2000">
                <a:solidFill>
                  <a:srgbClr val="000000"/>
                </a:solidFill>
                <a:latin typeface="Consolas"/>
              </a:rPr>
              <a:t>D:\&gt;Java –jar </a:t>
            </a:r>
            <a:r>
              <a:rPr lang="en-US" sz="2000" err="1">
                <a:solidFill>
                  <a:srgbClr val="000000"/>
                </a:solidFill>
                <a:latin typeface="Consolas"/>
              </a:rPr>
              <a:t>Jenkins.war</a:t>
            </a:r>
            <a:r>
              <a:rPr lang="en-US" sz="2000">
                <a:solidFill>
                  <a:srgbClr val="000000"/>
                </a:solidFill>
                <a:latin typeface="Consolas"/>
              </a:rPr>
              <a:t>
</a:t>
            </a:r>
            <a:endParaRPr lang="en-US" sz="2000">
              <a:solidFill>
                <a:srgbClr val="000000"/>
              </a:solidFill>
              <a:latin typeface="Consolas"/>
              <a:cs typeface="Arial"/>
            </a:endParaRPr>
          </a:p>
          <a:p>
            <a:pPr>
              <a:buSzPct val="100000"/>
              <a:buFont typeface="Arial"/>
              <a:buChar char="•"/>
            </a:pPr>
            <a:r>
              <a:rPr lang="en-US" sz="2000">
                <a:solidFill>
                  <a:srgbClr val="000000"/>
                </a:solidFill>
                <a:latin typeface="Arial"/>
                <a:cs typeface="Arial"/>
              </a:rPr>
              <a:t>Once</a:t>
            </a:r>
            <a:r>
              <a:rPr lang="en-US" sz="2000">
                <a:solidFill>
                  <a:srgbClr val="000000"/>
                </a:solidFill>
                <a:ea typeface="+mn-lt"/>
                <a:cs typeface="+mn-lt"/>
              </a:rPr>
              <a:t> the processing is complete without major errors, the following line will come in the output of the command prompt.</a:t>
            </a:r>
            <a:endParaRPr lang="en-US" sz="2000">
              <a:cs typeface="Arial"/>
            </a:endParaRPr>
          </a:p>
          <a:p>
            <a:pPr marL="182880" indent="-182880">
              <a:spcBef>
                <a:spcPts val="1200"/>
              </a:spcBef>
              <a:buSzPct val="100000"/>
              <a:buFont typeface="Arial"/>
              <a:buChar char="•"/>
            </a:pPr>
            <a:r>
              <a:rPr lang="en-US" sz="2000">
                <a:solidFill>
                  <a:srgbClr val="000000"/>
                </a:solidFill>
                <a:latin typeface="Consolas"/>
              </a:rPr>
              <a:t>INFO: Jenkins is fully up and running</a:t>
            </a:r>
          </a:p>
          <a:p>
            <a:pPr marL="182880" indent="-182880">
              <a:spcBef>
                <a:spcPts val="1200"/>
              </a:spcBef>
              <a:buSzPct val="100000"/>
              <a:buFont typeface="Arial"/>
              <a:buChar char="•"/>
            </a:pPr>
            <a:endParaRPr lang="en-US" sz="2000">
              <a:solidFill>
                <a:srgbClr val="000000"/>
              </a:solidFill>
              <a:latin typeface="Consolas"/>
              <a:cs typeface="Arial"/>
            </a:endParaRPr>
          </a:p>
          <a:p>
            <a:pPr>
              <a:buSzPct val="100000"/>
              <a:buFont typeface="Arial"/>
              <a:buChar char="•"/>
            </a:pPr>
            <a:r>
              <a:rPr lang="en-US" sz="2000">
                <a:solidFill>
                  <a:srgbClr val="000000"/>
                </a:solidFill>
              </a:rPr>
              <a:t>Accessing Jenkins</a:t>
            </a:r>
            <a:endParaRPr lang="en-US" sz="2000">
              <a:solidFill>
                <a:srgbClr val="000000"/>
              </a:solidFill>
              <a:latin typeface="Consolas"/>
              <a:cs typeface="Arial"/>
            </a:endParaRPr>
          </a:p>
          <a:p>
            <a:pPr algn="just">
              <a:buSzPct val="100000"/>
              <a:buFont typeface="Arial"/>
              <a:buChar char="•"/>
            </a:pPr>
            <a:r>
              <a:rPr lang="en-US" sz="2000">
                <a:solidFill>
                  <a:srgbClr val="000000"/>
                </a:solidFill>
                <a:ea typeface="+mn-lt"/>
                <a:cs typeface="+mn-lt"/>
              </a:rPr>
              <a:t>Once Jenkins is up and running, one can access Jenkins from the link − </a:t>
            </a:r>
            <a:r>
              <a:rPr lang="en-US" sz="2000" b="1">
                <a:solidFill>
                  <a:srgbClr val="000000"/>
                </a:solidFill>
                <a:ea typeface="+mn-lt"/>
                <a:cs typeface="+mn-lt"/>
                <a:hlinkClick r:id="rId2"/>
              </a:rPr>
              <a:t>http://localhost:8080</a:t>
            </a:r>
            <a:endParaRPr lang="en-US" sz="2000">
              <a:cs typeface="Arial"/>
            </a:endParaRPr>
          </a:p>
          <a:p>
            <a:pPr marL="182880" indent="-182880">
              <a:spcBef>
                <a:spcPts val="1200"/>
              </a:spcBef>
              <a:buSzPct val="100000"/>
              <a:buFont typeface="Arial"/>
              <a:buChar char="•"/>
            </a:pPr>
            <a:endParaRPr lang="en-US" sz="2000">
              <a:solidFill>
                <a:srgbClr val="000000"/>
              </a:solidFill>
              <a:latin typeface="Consolas"/>
              <a:cs typeface="Arial"/>
            </a:endParaRPr>
          </a:p>
        </p:txBody>
      </p:sp>
    </p:spTree>
    <p:extLst>
      <p:ext uri="{BB962C8B-B14F-4D97-AF65-F5344CB8AC3E}">
        <p14:creationId xmlns:p14="http://schemas.microsoft.com/office/powerpoint/2010/main" val="256494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FB26DF-418B-333F-F14B-F975FEC85489}"/>
              </a:ext>
            </a:extLst>
          </p:cNvPr>
          <p:cNvSpPr>
            <a:spLocks noGrp="1"/>
          </p:cNvSpPr>
          <p:nvPr>
            <p:ph idx="1"/>
          </p:nvPr>
        </p:nvSpPr>
        <p:spPr>
          <a:xfrm>
            <a:off x="963636" y="856832"/>
            <a:ext cx="10859556" cy="5223928"/>
          </a:xfrm>
        </p:spPr>
        <p:txBody>
          <a:bodyPr vert="horz" lIns="0" tIns="0" rIns="0" bIns="0" numCol="2" spcCol="941832" rtlCol="0" anchor="t">
            <a:normAutofit/>
          </a:bodyPr>
          <a:lstStyle/>
          <a:p>
            <a:r>
              <a:rPr lang="en-US" sz="2000" b="1">
                <a:solidFill>
                  <a:srgbClr val="202124"/>
                </a:solidFill>
                <a:ea typeface="+mn-lt"/>
                <a:cs typeface="+mn-lt"/>
              </a:rPr>
              <a:t>Advantages of Jenkins include:</a:t>
            </a:r>
            <a:endParaRPr lang="en-US" sz="2000">
              <a:cs typeface="Arial"/>
            </a:endParaRPr>
          </a:p>
          <a:p>
            <a:pPr marL="285750" indent="-285750">
              <a:buFont typeface="Arial"/>
              <a:buChar char="•"/>
            </a:pPr>
            <a:r>
              <a:rPr lang="en-US" sz="2000">
                <a:solidFill>
                  <a:srgbClr val="202124"/>
                </a:solidFill>
                <a:ea typeface="+mn-lt"/>
                <a:cs typeface="+mn-lt"/>
              </a:rPr>
              <a:t>It is an open-source tool with great community support.</a:t>
            </a:r>
            <a:endParaRPr lang="en-US" sz="2000">
              <a:cs typeface="Arial"/>
            </a:endParaRPr>
          </a:p>
          <a:p>
            <a:pPr marL="285750" indent="-285750">
              <a:buFont typeface="Arial"/>
              <a:buChar char="•"/>
            </a:pPr>
            <a:r>
              <a:rPr lang="en-US" sz="2000">
                <a:solidFill>
                  <a:srgbClr val="202124"/>
                </a:solidFill>
                <a:ea typeface="+mn-lt"/>
                <a:cs typeface="+mn-lt"/>
              </a:rPr>
              <a:t>It is easy to install.</a:t>
            </a:r>
            <a:endParaRPr lang="en-US" sz="2000">
              <a:cs typeface="Arial"/>
            </a:endParaRPr>
          </a:p>
          <a:p>
            <a:pPr marL="285750" indent="-285750">
              <a:buFont typeface="Arial"/>
              <a:buChar char="•"/>
            </a:pPr>
            <a:r>
              <a:rPr lang="en-US" sz="2000">
                <a:solidFill>
                  <a:srgbClr val="202124"/>
                </a:solidFill>
                <a:ea typeface="+mn-lt"/>
                <a:cs typeface="+mn-lt"/>
              </a:rPr>
              <a:t>It has 1000+ plugins to ease your work. </a:t>
            </a:r>
            <a:endParaRPr lang="en-US" sz="2000">
              <a:solidFill>
                <a:srgbClr val="202124"/>
              </a:solidFill>
              <a:cs typeface="Arial"/>
            </a:endParaRPr>
          </a:p>
          <a:p>
            <a:pPr marL="285750" indent="-285750">
              <a:buFont typeface="Arial"/>
              <a:buChar char="•"/>
            </a:pPr>
            <a:r>
              <a:rPr lang="en-US" sz="2000">
                <a:solidFill>
                  <a:srgbClr val="202124"/>
                </a:solidFill>
                <a:ea typeface="+mn-lt"/>
                <a:cs typeface="+mn-lt"/>
              </a:rPr>
              <a:t>It is free of cost</a:t>
            </a:r>
            <a:endParaRPr lang="en-US" sz="2000">
              <a:cs typeface="Arial"/>
            </a:endParaRPr>
          </a:p>
          <a:p>
            <a:pPr marL="285750" indent="-285750">
              <a:buFont typeface="Arial"/>
              <a:buChar char="•"/>
            </a:pPr>
            <a:r>
              <a:rPr lang="en-US" sz="2000">
                <a:solidFill>
                  <a:srgbClr val="202124"/>
                </a:solidFill>
                <a:ea typeface="+mn-lt"/>
                <a:cs typeface="+mn-lt"/>
              </a:rPr>
              <a:t>It is built with Java and hence, it is portable to all the major platforms.</a:t>
            </a:r>
            <a:endParaRPr lang="en-US" sz="2000"/>
          </a:p>
          <a:p>
            <a:endParaRPr lang="en-US">
              <a:cs typeface="Arial"/>
            </a:endParaRPr>
          </a:p>
        </p:txBody>
      </p:sp>
    </p:spTree>
    <p:extLst>
      <p:ext uri="{BB962C8B-B14F-4D97-AF65-F5344CB8AC3E}">
        <p14:creationId xmlns:p14="http://schemas.microsoft.com/office/powerpoint/2010/main" val="3065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95B0-CD03-CA03-0241-3DDD6771C7CD}"/>
              </a:ext>
            </a:extLst>
          </p:cNvPr>
          <p:cNvSpPr>
            <a:spLocks noGrp="1"/>
          </p:cNvSpPr>
          <p:nvPr>
            <p:ph type="title"/>
          </p:nvPr>
        </p:nvSpPr>
        <p:spPr>
          <a:xfrm>
            <a:off x="4706438" y="2474866"/>
            <a:ext cx="7116754" cy="1254579"/>
          </a:xfrm>
        </p:spPr>
        <p:txBody>
          <a:bodyPr/>
          <a:lstStyle/>
          <a:p>
            <a:r>
              <a:rPr lang="en-US" sz="3600">
                <a:cs typeface="Arial"/>
              </a:rPr>
              <a:t>Docker</a:t>
            </a:r>
            <a:endParaRPr lang="en-US" sz="3600"/>
          </a:p>
        </p:txBody>
      </p:sp>
    </p:spTree>
    <p:extLst>
      <p:ext uri="{BB962C8B-B14F-4D97-AF65-F5344CB8AC3E}">
        <p14:creationId xmlns:p14="http://schemas.microsoft.com/office/powerpoint/2010/main" val="311651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FB633-807F-87D5-1734-351291DDCB90}"/>
              </a:ext>
            </a:extLst>
          </p:cNvPr>
          <p:cNvSpPr>
            <a:spLocks noGrp="1"/>
          </p:cNvSpPr>
          <p:nvPr>
            <p:ph type="title"/>
          </p:nvPr>
        </p:nvSpPr>
        <p:spPr>
          <a:xfrm>
            <a:off x="365760" y="365760"/>
            <a:ext cx="11457432" cy="914400"/>
          </a:xfrm>
        </p:spPr>
        <p:txBody>
          <a:bodyPr anchor="t">
            <a:normAutofit/>
          </a:bodyPr>
          <a:lstStyle/>
          <a:p>
            <a:r>
              <a:rPr lang="en-US"/>
              <a:t>Overview</a:t>
            </a:r>
          </a:p>
        </p:txBody>
      </p:sp>
      <p:sp>
        <p:nvSpPr>
          <p:cNvPr id="3" name="Content Placeholder 2">
            <a:extLst>
              <a:ext uri="{FF2B5EF4-FFF2-40B4-BE49-F238E27FC236}">
                <a16:creationId xmlns:a16="http://schemas.microsoft.com/office/drawing/2014/main" id="{9C8DC4F7-D9FA-B76A-62B4-3172551B5906}"/>
              </a:ext>
            </a:extLst>
          </p:cNvPr>
          <p:cNvSpPr>
            <a:spLocks noGrp="1"/>
          </p:cNvSpPr>
          <p:nvPr>
            <p:ph sz="half" idx="1"/>
          </p:nvPr>
        </p:nvSpPr>
        <p:spPr>
          <a:xfrm>
            <a:off x="365760" y="1828800"/>
            <a:ext cx="5577840" cy="4251960"/>
          </a:xfrm>
        </p:spPr>
        <p:txBody>
          <a:bodyPr vert="horz" lIns="0" tIns="0" rIns="0" bIns="0" spcCol="301752" rtlCol="0">
            <a:normAutofit/>
          </a:bodyPr>
          <a:lstStyle/>
          <a:p>
            <a:r>
              <a:rPr lang="en-US"/>
              <a:t>Docker is an open-source platform that allows you to automate the deployment and management of applications within containers.</a:t>
            </a:r>
          </a:p>
          <a:p>
            <a:r>
              <a:rPr lang="en-US"/>
              <a:t>Key features of Docker:</a:t>
            </a:r>
          </a:p>
          <a:p>
            <a:pPr lvl="1"/>
            <a:r>
              <a:rPr lang="en-US"/>
              <a:t>Containerization: Docker enables packaging applications and their dependencies into portable containers.</a:t>
            </a:r>
          </a:p>
          <a:p>
            <a:pPr lvl="1"/>
            <a:r>
              <a:rPr lang="en-US"/>
              <a:t>Lightweight: Containers are isolated and share the host OS kernel, making them lightweight and resource-efficient.</a:t>
            </a:r>
          </a:p>
          <a:p>
            <a:pPr lvl="1"/>
            <a:r>
              <a:rPr lang="en-US"/>
              <a:t>Portability: Docker containers can run on any machine with Docker installed, ensuring consistent behavior across environments.</a:t>
            </a:r>
          </a:p>
          <a:p>
            <a:endParaRPr lang="en-US"/>
          </a:p>
        </p:txBody>
      </p:sp>
      <p:pic>
        <p:nvPicPr>
          <p:cNvPr id="5" name="Picture 5" descr="Graphical user interface, application&#10;&#10;Description automatically generated">
            <a:extLst>
              <a:ext uri="{FF2B5EF4-FFF2-40B4-BE49-F238E27FC236}">
                <a16:creationId xmlns:a16="http://schemas.microsoft.com/office/drawing/2014/main" id="{3B919E18-E46C-62FD-126E-2C4C16D3AFBD}"/>
              </a:ext>
            </a:extLst>
          </p:cNvPr>
          <p:cNvPicPr>
            <a:picLocks noChangeAspect="1"/>
          </p:cNvPicPr>
          <p:nvPr/>
        </p:nvPicPr>
        <p:blipFill>
          <a:blip r:embed="rId2"/>
          <a:stretch>
            <a:fillRect/>
          </a:stretch>
        </p:blipFill>
        <p:spPr>
          <a:xfrm>
            <a:off x="5938105" y="1835395"/>
            <a:ext cx="5755297" cy="3492010"/>
          </a:xfrm>
          <a:prstGeom prst="rect">
            <a:avLst/>
          </a:prstGeom>
        </p:spPr>
      </p:pic>
    </p:spTree>
    <p:extLst>
      <p:ext uri="{BB962C8B-B14F-4D97-AF65-F5344CB8AC3E}">
        <p14:creationId xmlns:p14="http://schemas.microsoft.com/office/powerpoint/2010/main" val="20637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00E53-6CED-B0C1-B55F-ED38A696C4C8}"/>
              </a:ext>
            </a:extLst>
          </p:cNvPr>
          <p:cNvSpPr>
            <a:spLocks noGrp="1"/>
          </p:cNvSpPr>
          <p:nvPr>
            <p:ph type="title"/>
          </p:nvPr>
        </p:nvSpPr>
        <p:spPr/>
        <p:txBody>
          <a:bodyPr/>
          <a:lstStyle/>
          <a:p>
            <a:r>
              <a:rPr lang="en-US" sz="1200" b="0">
                <a:solidFill>
                  <a:srgbClr val="374151"/>
                </a:solidFill>
                <a:ea typeface="+mj-lt"/>
                <a:cs typeface="+mj-lt"/>
              </a:rPr>
              <a:t>CI/CD: Introduction and Benefits</a:t>
            </a:r>
            <a:endParaRPr lang="en-US"/>
          </a:p>
        </p:txBody>
      </p:sp>
      <p:sp>
        <p:nvSpPr>
          <p:cNvPr id="3" name="Content Placeholder 2">
            <a:extLst>
              <a:ext uri="{FF2B5EF4-FFF2-40B4-BE49-F238E27FC236}">
                <a16:creationId xmlns:a16="http://schemas.microsoft.com/office/drawing/2014/main" id="{F80F21D7-D643-A69F-21E5-E301DEE05CC4}"/>
              </a:ext>
            </a:extLst>
          </p:cNvPr>
          <p:cNvSpPr>
            <a:spLocks noGrp="1"/>
          </p:cNvSpPr>
          <p:nvPr>
            <p:ph idx="1"/>
          </p:nvPr>
        </p:nvSpPr>
        <p:spPr/>
        <p:txBody>
          <a:bodyPr vert="horz" lIns="0" tIns="0" rIns="0" bIns="0" spcCol="301752" rtlCol="0" anchor="t">
            <a:normAutofit/>
          </a:bodyPr>
          <a:lstStyle/>
          <a:p>
            <a:r>
              <a:rPr lang="en-US" sz="2000">
                <a:solidFill>
                  <a:srgbClr val="374151"/>
                </a:solidFill>
                <a:ea typeface="+mn-lt"/>
                <a:cs typeface="+mn-lt"/>
              </a:rPr>
              <a:t>Continuous Integration (CI) is the practice of merging code changes frequently into a central repository and automating build and test processes. Continuous Deployment (CD) is the practice of automatically deploying code changes to production environments.</a:t>
            </a:r>
            <a:endParaRPr lang="en-US" sz="2000">
              <a:cs typeface="Arial"/>
            </a:endParaRPr>
          </a:p>
          <a:p>
            <a:r>
              <a:rPr lang="en-US" sz="2000">
                <a:solidFill>
                  <a:srgbClr val="374151"/>
                </a:solidFill>
                <a:ea typeface="+mn-lt"/>
                <a:cs typeface="+mn-lt"/>
              </a:rPr>
              <a:t>Benefits of CI/CD:</a:t>
            </a:r>
            <a:endParaRPr lang="en-US" sz="2000">
              <a:cs typeface="Arial"/>
            </a:endParaRPr>
          </a:p>
          <a:p>
            <a:pPr lvl="1"/>
            <a:r>
              <a:rPr lang="en-US" sz="2000">
                <a:solidFill>
                  <a:srgbClr val="374151"/>
                </a:solidFill>
                <a:ea typeface="+mn-lt"/>
                <a:cs typeface="+mn-lt"/>
              </a:rPr>
              <a:t>Faster time to market: Frequent integration and automated testing speed up the software development lifecycle.</a:t>
            </a:r>
            <a:endParaRPr lang="en-US" sz="2000">
              <a:cs typeface="Arial"/>
            </a:endParaRPr>
          </a:p>
          <a:p>
            <a:pPr lvl="1"/>
            <a:r>
              <a:rPr lang="en-US" sz="2000">
                <a:solidFill>
                  <a:srgbClr val="374151"/>
                </a:solidFill>
                <a:ea typeface="+mn-lt"/>
                <a:cs typeface="+mn-lt"/>
              </a:rPr>
              <a:t>Improved quality: Automated testing and continuous feedback ensure higher code quality.</a:t>
            </a:r>
            <a:endParaRPr lang="en-US" sz="2000">
              <a:cs typeface="Arial"/>
            </a:endParaRPr>
          </a:p>
          <a:p>
            <a:pPr lvl="1"/>
            <a:r>
              <a:rPr lang="en-US" sz="2000">
                <a:solidFill>
                  <a:srgbClr val="374151"/>
                </a:solidFill>
                <a:ea typeface="+mn-lt"/>
                <a:cs typeface="+mn-lt"/>
              </a:rPr>
              <a:t>Reduced risk: Automated deployment reduces the chances of human error and enables rollbacks in case of issues.</a:t>
            </a:r>
            <a:endParaRPr lang="en-US" sz="2000">
              <a:cs typeface="Arial"/>
            </a:endParaRPr>
          </a:p>
          <a:p>
            <a:endParaRPr lang="en-US" sz="2000">
              <a:cs typeface="Arial"/>
            </a:endParaRPr>
          </a:p>
        </p:txBody>
      </p:sp>
    </p:spTree>
    <p:extLst>
      <p:ext uri="{BB962C8B-B14F-4D97-AF65-F5344CB8AC3E}">
        <p14:creationId xmlns:p14="http://schemas.microsoft.com/office/powerpoint/2010/main" val="37023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9920-5A1D-2121-3079-15391C9AE38C}"/>
              </a:ext>
            </a:extLst>
          </p:cNvPr>
          <p:cNvSpPr>
            <a:spLocks noGrp="1"/>
          </p:cNvSpPr>
          <p:nvPr>
            <p:ph type="title"/>
          </p:nvPr>
        </p:nvSpPr>
        <p:spPr/>
        <p:txBody>
          <a:bodyPr/>
          <a:lstStyle/>
          <a:p>
            <a:r>
              <a:rPr lang="en-US" sz="1200" b="0">
                <a:solidFill>
                  <a:srgbClr val="374151"/>
                </a:solidFill>
                <a:ea typeface="+mj-lt"/>
                <a:cs typeface="+mj-lt"/>
              </a:rPr>
              <a:t>CI/CD Pipeline Components</a:t>
            </a:r>
            <a:endParaRPr lang="en-US"/>
          </a:p>
        </p:txBody>
      </p:sp>
      <p:sp>
        <p:nvSpPr>
          <p:cNvPr id="3" name="Content Placeholder 2">
            <a:extLst>
              <a:ext uri="{FF2B5EF4-FFF2-40B4-BE49-F238E27FC236}">
                <a16:creationId xmlns:a16="http://schemas.microsoft.com/office/drawing/2014/main" id="{369EFC14-892E-D02F-1E8B-71C93CFC04A8}"/>
              </a:ext>
            </a:extLst>
          </p:cNvPr>
          <p:cNvSpPr>
            <a:spLocks noGrp="1"/>
          </p:cNvSpPr>
          <p:nvPr>
            <p:ph idx="1"/>
          </p:nvPr>
        </p:nvSpPr>
        <p:spPr/>
        <p:txBody>
          <a:bodyPr vert="horz" lIns="0" tIns="0" rIns="0" bIns="0" spcCol="301752" rtlCol="0" anchor="t">
            <a:normAutofit/>
          </a:bodyPr>
          <a:lstStyle/>
          <a:p>
            <a:r>
              <a:rPr lang="en-US" sz="2000">
                <a:solidFill>
                  <a:srgbClr val="374151"/>
                </a:solidFill>
                <a:ea typeface="+mn-lt"/>
                <a:cs typeface="+mn-lt"/>
              </a:rPr>
              <a:t>Source code repository: Developers use a version control system (e.g., Git) to manage and collaborate on the codebase.</a:t>
            </a:r>
            <a:endParaRPr lang="en-US" sz="2000">
              <a:cs typeface="Arial"/>
            </a:endParaRPr>
          </a:p>
          <a:p>
            <a:r>
              <a:rPr lang="en-US" sz="2000">
                <a:solidFill>
                  <a:srgbClr val="374151"/>
                </a:solidFill>
                <a:ea typeface="+mn-lt"/>
                <a:cs typeface="+mn-lt"/>
              </a:rPr>
              <a:t>Build and test automation tools: Tools like Jenkins, Travis CI, or GitLab CI/CD automate building, testing, and code quality checks.</a:t>
            </a:r>
            <a:endParaRPr lang="en-US" sz="2000">
              <a:cs typeface="Arial"/>
            </a:endParaRPr>
          </a:p>
          <a:p>
            <a:r>
              <a:rPr lang="en-US" sz="2000">
                <a:solidFill>
                  <a:srgbClr val="374151"/>
                </a:solidFill>
                <a:ea typeface="+mn-lt"/>
                <a:cs typeface="+mn-lt"/>
              </a:rPr>
              <a:t>Artifact repository: Docker Registry or a private registry stores Docker images built during the CI/CD pipeline.</a:t>
            </a:r>
            <a:endParaRPr lang="en-US" sz="2000">
              <a:cs typeface="Arial"/>
            </a:endParaRPr>
          </a:p>
          <a:p>
            <a:r>
              <a:rPr lang="en-US" sz="2000">
                <a:solidFill>
                  <a:srgbClr val="374151"/>
                </a:solidFill>
                <a:ea typeface="+mn-lt"/>
                <a:cs typeface="+mn-lt"/>
              </a:rPr>
              <a:t>Deployment and orchestration tools: Tools like Kubernetes or Docker Swarm help deploy and manage containers in production environments.</a:t>
            </a:r>
            <a:endParaRPr lang="en-US" sz="2000">
              <a:cs typeface="Arial"/>
            </a:endParaRPr>
          </a:p>
          <a:p>
            <a:endParaRPr lang="en-US" sz="2000">
              <a:cs typeface="Arial"/>
            </a:endParaRPr>
          </a:p>
        </p:txBody>
      </p:sp>
    </p:spTree>
    <p:extLst>
      <p:ext uri="{BB962C8B-B14F-4D97-AF65-F5344CB8AC3E}">
        <p14:creationId xmlns:p14="http://schemas.microsoft.com/office/powerpoint/2010/main" val="307090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08024D6-E6A6-49C8-929A-0AA4B55E5B75}"/>
              </a:ext>
            </a:extLst>
          </p:cNvPr>
          <p:cNvPicPr>
            <a:picLocks noGrp="1" noChangeAspect="1"/>
          </p:cNvPicPr>
          <p:nvPr>
            <p:ph type="pic" sz="quarter" idx="10"/>
          </p:nvPr>
        </p:nvPicPr>
        <p:blipFill rotWithShape="1">
          <a:blip r:embed="rId2"/>
          <a:srcRect b="5123"/>
          <a:stretch/>
        </p:blipFill>
        <p:spPr>
          <a:xfrm>
            <a:off x="19" y="-1"/>
            <a:ext cx="12191981" cy="6468167"/>
          </a:xfrm>
          <a:noFill/>
        </p:spPr>
      </p:pic>
    </p:spTree>
    <p:extLst>
      <p:ext uri="{BB962C8B-B14F-4D97-AF65-F5344CB8AC3E}">
        <p14:creationId xmlns:p14="http://schemas.microsoft.com/office/powerpoint/2010/main" val="22466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ACBF-2959-CEC8-E5FD-4EA5E184AEE0}"/>
              </a:ext>
            </a:extLst>
          </p:cNvPr>
          <p:cNvSpPr>
            <a:spLocks noGrp="1"/>
          </p:cNvSpPr>
          <p:nvPr>
            <p:ph type="title"/>
          </p:nvPr>
        </p:nvSpPr>
        <p:spPr/>
        <p:txBody>
          <a:bodyPr/>
          <a:lstStyle/>
          <a:p>
            <a:pPr>
              <a:lnSpc>
                <a:spcPct val="100000"/>
              </a:lnSpc>
              <a:spcBef>
                <a:spcPts val="1200"/>
              </a:spcBef>
            </a:pPr>
            <a:r>
              <a:rPr lang="en-US" sz="1200" b="0">
                <a:solidFill>
                  <a:srgbClr val="374151"/>
                </a:solidFill>
                <a:cs typeface="Arial"/>
              </a:rPr>
              <a:t>Docker in CI/CD</a:t>
            </a:r>
            <a:endParaRPr lang="en-US"/>
          </a:p>
          <a:p>
            <a:endParaRPr lang="en-US">
              <a:cs typeface="Arial"/>
            </a:endParaRPr>
          </a:p>
        </p:txBody>
      </p:sp>
      <p:sp>
        <p:nvSpPr>
          <p:cNvPr id="3" name="Content Placeholder 2">
            <a:extLst>
              <a:ext uri="{FF2B5EF4-FFF2-40B4-BE49-F238E27FC236}">
                <a16:creationId xmlns:a16="http://schemas.microsoft.com/office/drawing/2014/main" id="{43CA92F7-FF02-EA4F-1F80-3970D5AB119B}"/>
              </a:ext>
            </a:extLst>
          </p:cNvPr>
          <p:cNvSpPr>
            <a:spLocks noGrp="1"/>
          </p:cNvSpPr>
          <p:nvPr>
            <p:ph idx="1"/>
          </p:nvPr>
        </p:nvSpPr>
        <p:spPr>
          <a:xfrm>
            <a:off x="635390" y="1008185"/>
            <a:ext cx="10297551" cy="5072575"/>
          </a:xfrm>
        </p:spPr>
        <p:txBody>
          <a:bodyPr vert="horz" lIns="0" tIns="0" rIns="0" bIns="0" spcCol="301752" rtlCol="0" anchor="t">
            <a:normAutofit/>
          </a:bodyPr>
          <a:lstStyle/>
          <a:p>
            <a:pPr marL="0" indent="0">
              <a:buNone/>
            </a:pPr>
            <a:r>
              <a:rPr lang="en-US" sz="2000" b="1">
                <a:solidFill>
                  <a:srgbClr val="374151"/>
                </a:solidFill>
                <a:ea typeface="+mn-lt"/>
                <a:cs typeface="+mn-lt"/>
              </a:rPr>
              <a:t>Benefits of using Docker in CI/CD:</a:t>
            </a:r>
            <a:endParaRPr lang="en-US" sz="2000" b="1">
              <a:solidFill>
                <a:srgbClr val="374151"/>
              </a:solidFill>
              <a:cs typeface="Arial"/>
            </a:endParaRPr>
          </a:p>
          <a:p>
            <a:r>
              <a:rPr lang="en-US" sz="2000">
                <a:solidFill>
                  <a:srgbClr val="374151"/>
                </a:solidFill>
                <a:ea typeface="+mn-lt"/>
                <a:cs typeface="+mn-lt"/>
              </a:rPr>
              <a:t>Consistent environments: Docker containers provide a consistent runtime environment across development, testing, and production stages.</a:t>
            </a:r>
            <a:endParaRPr lang="en-US" sz="2000">
              <a:cs typeface="Arial"/>
            </a:endParaRPr>
          </a:p>
          <a:p>
            <a:r>
              <a:rPr lang="en-US" sz="2000">
                <a:solidFill>
                  <a:srgbClr val="374151"/>
                </a:solidFill>
                <a:ea typeface="+mn-lt"/>
                <a:cs typeface="+mn-lt"/>
              </a:rPr>
              <a:t>Reproducibility: Docker images are version-controlled and can be easily shared across teams, ensuring consistent deployments.</a:t>
            </a:r>
            <a:endParaRPr lang="en-US" sz="2000">
              <a:cs typeface="Arial"/>
            </a:endParaRPr>
          </a:p>
          <a:p>
            <a:r>
              <a:rPr lang="en-US" sz="2000">
                <a:solidFill>
                  <a:srgbClr val="374151"/>
                </a:solidFill>
                <a:ea typeface="+mn-lt"/>
                <a:cs typeface="+mn-lt"/>
              </a:rPr>
              <a:t>Scalability: Docker containers allow horizontal scaling, making it easier to handle increased workloads.</a:t>
            </a:r>
            <a:endParaRPr lang="en-US" sz="2000">
              <a:cs typeface="Arial"/>
            </a:endParaRPr>
          </a:p>
          <a:p>
            <a:r>
              <a:rPr lang="en-US" sz="2000">
                <a:solidFill>
                  <a:srgbClr val="374151"/>
                </a:solidFill>
                <a:ea typeface="+mn-lt"/>
                <a:cs typeface="+mn-lt"/>
              </a:rPr>
              <a:t>Isolation: Each container is isolated, preventing dependency conflicts and ensuring application stability.</a:t>
            </a:r>
            <a:endParaRPr lang="en-US" sz="2000">
              <a:cs typeface="Arial"/>
            </a:endParaRPr>
          </a:p>
          <a:p>
            <a:endParaRPr lang="en-US" sz="2000">
              <a:solidFill>
                <a:srgbClr val="374151"/>
              </a:solidFill>
              <a:cs typeface="Arial"/>
            </a:endParaRPr>
          </a:p>
        </p:txBody>
      </p:sp>
    </p:spTree>
    <p:extLst>
      <p:ext uri="{BB962C8B-B14F-4D97-AF65-F5344CB8AC3E}">
        <p14:creationId xmlns:p14="http://schemas.microsoft.com/office/powerpoint/2010/main" val="319631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F283-AE3B-C2C3-86D9-BC24944B60DD}"/>
              </a:ext>
            </a:extLst>
          </p:cNvPr>
          <p:cNvSpPr>
            <a:spLocks noGrp="1"/>
          </p:cNvSpPr>
          <p:nvPr>
            <p:ph type="title"/>
          </p:nvPr>
        </p:nvSpPr>
        <p:spPr/>
        <p:txBody>
          <a:bodyPr/>
          <a:lstStyle/>
          <a:p>
            <a:r>
              <a:rPr lang="en-US" sz="1200" b="0">
                <a:solidFill>
                  <a:srgbClr val="374151"/>
                </a:solidFill>
                <a:ea typeface="+mj-lt"/>
                <a:cs typeface="+mj-lt"/>
              </a:rPr>
              <a:t>Building Docker Images in CI/CD</a:t>
            </a:r>
            <a:endParaRPr lang="en-US"/>
          </a:p>
        </p:txBody>
      </p:sp>
      <p:sp>
        <p:nvSpPr>
          <p:cNvPr id="3" name="Content Placeholder 2">
            <a:extLst>
              <a:ext uri="{FF2B5EF4-FFF2-40B4-BE49-F238E27FC236}">
                <a16:creationId xmlns:a16="http://schemas.microsoft.com/office/drawing/2014/main" id="{5B6E0A35-8598-B4A6-89FC-727FF2594A47}"/>
              </a:ext>
            </a:extLst>
          </p:cNvPr>
          <p:cNvSpPr>
            <a:spLocks noGrp="1"/>
          </p:cNvSpPr>
          <p:nvPr>
            <p:ph idx="1"/>
          </p:nvPr>
        </p:nvSpPr>
        <p:spPr/>
        <p:txBody>
          <a:bodyPr vert="horz" lIns="0" tIns="0" rIns="0" bIns="0" spcCol="301752" rtlCol="0" anchor="t">
            <a:normAutofit/>
          </a:bodyPr>
          <a:lstStyle/>
          <a:p>
            <a:r>
              <a:rPr lang="en-US" sz="2000" err="1">
                <a:solidFill>
                  <a:srgbClr val="374151"/>
                </a:solidFill>
                <a:ea typeface="+mn-lt"/>
                <a:cs typeface="+mn-lt"/>
              </a:rPr>
              <a:t>Dockerfile</a:t>
            </a:r>
            <a:r>
              <a:rPr lang="en-US" sz="2000">
                <a:solidFill>
                  <a:srgbClr val="374151"/>
                </a:solidFill>
                <a:ea typeface="+mn-lt"/>
                <a:cs typeface="+mn-lt"/>
              </a:rPr>
              <a:t>: A </a:t>
            </a:r>
            <a:r>
              <a:rPr lang="en-US" sz="2000" err="1">
                <a:solidFill>
                  <a:srgbClr val="374151"/>
                </a:solidFill>
                <a:ea typeface="+mn-lt"/>
                <a:cs typeface="+mn-lt"/>
              </a:rPr>
              <a:t>Dockerfile</a:t>
            </a:r>
            <a:r>
              <a:rPr lang="en-US" sz="2000">
                <a:solidFill>
                  <a:srgbClr val="374151"/>
                </a:solidFill>
                <a:ea typeface="+mn-lt"/>
                <a:cs typeface="+mn-lt"/>
              </a:rPr>
              <a:t> is a text file that contains instructions to build a Docker image, specifying the base image, dependencies, and application configuration.</a:t>
            </a:r>
            <a:endParaRPr lang="en-US" sz="2000">
              <a:cs typeface="Arial"/>
            </a:endParaRPr>
          </a:p>
          <a:p>
            <a:r>
              <a:rPr lang="en-US" sz="2000">
                <a:solidFill>
                  <a:srgbClr val="374151"/>
                </a:solidFill>
                <a:ea typeface="+mn-lt"/>
                <a:cs typeface="+mn-lt"/>
              </a:rPr>
              <a:t>Automated builds: CI/CD tools can automate the image building process by listening to code changes, triggering builds, and pushing the images to a Docker Registry.</a:t>
            </a:r>
            <a:endParaRPr lang="en-US" sz="2000">
              <a:cs typeface="Arial"/>
            </a:endParaRPr>
          </a:p>
          <a:p>
            <a:endParaRPr lang="en-US" sz="2000">
              <a:cs typeface="Arial"/>
            </a:endParaRPr>
          </a:p>
        </p:txBody>
      </p:sp>
    </p:spTree>
    <p:extLst>
      <p:ext uri="{BB962C8B-B14F-4D97-AF65-F5344CB8AC3E}">
        <p14:creationId xmlns:p14="http://schemas.microsoft.com/office/powerpoint/2010/main" val="120691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CC5C-45FD-0248-CA48-B3B5DBBBA0C3}"/>
              </a:ext>
            </a:extLst>
          </p:cNvPr>
          <p:cNvSpPr>
            <a:spLocks noGrp="1"/>
          </p:cNvSpPr>
          <p:nvPr>
            <p:ph type="title"/>
          </p:nvPr>
        </p:nvSpPr>
        <p:spPr/>
        <p:txBody>
          <a:bodyPr/>
          <a:lstStyle/>
          <a:p>
            <a:r>
              <a:rPr lang="en-US" sz="1200" b="0">
                <a:solidFill>
                  <a:srgbClr val="374151"/>
                </a:solidFill>
                <a:ea typeface="+mj-lt"/>
                <a:cs typeface="+mj-lt"/>
              </a:rPr>
              <a:t>Testing with Docker Containers</a:t>
            </a:r>
            <a:endParaRPr lang="en-US"/>
          </a:p>
        </p:txBody>
      </p:sp>
      <p:sp>
        <p:nvSpPr>
          <p:cNvPr id="3" name="Content Placeholder 2">
            <a:extLst>
              <a:ext uri="{FF2B5EF4-FFF2-40B4-BE49-F238E27FC236}">
                <a16:creationId xmlns:a16="http://schemas.microsoft.com/office/drawing/2014/main" id="{F0E590E9-49EF-733C-3497-293277E0D0C5}"/>
              </a:ext>
            </a:extLst>
          </p:cNvPr>
          <p:cNvSpPr>
            <a:spLocks noGrp="1"/>
          </p:cNvSpPr>
          <p:nvPr>
            <p:ph idx="1"/>
          </p:nvPr>
        </p:nvSpPr>
        <p:spPr>
          <a:xfrm>
            <a:off x="365760" y="1828800"/>
            <a:ext cx="8961120" cy="4251960"/>
          </a:xfrm>
        </p:spPr>
        <p:txBody>
          <a:bodyPr vert="horz" lIns="0" tIns="0" rIns="0" bIns="0" spcCol="301752" rtlCol="0" anchor="t">
            <a:normAutofit/>
          </a:bodyPr>
          <a:lstStyle/>
          <a:p>
            <a:pPr marL="0" indent="0">
              <a:buNone/>
            </a:pPr>
            <a:r>
              <a:rPr lang="en-US" sz="2000" b="1">
                <a:solidFill>
                  <a:srgbClr val="374151"/>
                </a:solidFill>
                <a:ea typeface="+mn-lt"/>
                <a:cs typeface="+mn-lt"/>
              </a:rPr>
              <a:t>Benefits of testing with Docker containers:</a:t>
            </a:r>
            <a:endParaRPr lang="en-US" sz="2000" b="1">
              <a:cs typeface="Arial"/>
            </a:endParaRPr>
          </a:p>
          <a:p>
            <a:r>
              <a:rPr lang="en-US" sz="2000">
                <a:solidFill>
                  <a:srgbClr val="374151"/>
                </a:solidFill>
                <a:ea typeface="+mn-lt"/>
                <a:cs typeface="+mn-lt"/>
              </a:rPr>
              <a:t>Environment consistency: Testing in containers ensures that the application runs in the same environment as production.</a:t>
            </a:r>
            <a:endParaRPr lang="en-US" sz="2000">
              <a:cs typeface="Arial"/>
            </a:endParaRPr>
          </a:p>
          <a:p>
            <a:r>
              <a:rPr lang="en-US" sz="2000">
                <a:solidFill>
                  <a:srgbClr val="374151"/>
                </a:solidFill>
                <a:ea typeface="+mn-lt"/>
                <a:cs typeface="+mn-lt"/>
              </a:rPr>
              <a:t>Isolation: Each test can run in an isolated container, preventing interference from other tests.</a:t>
            </a:r>
            <a:endParaRPr lang="en-US" sz="2000">
              <a:cs typeface="Arial"/>
            </a:endParaRPr>
          </a:p>
          <a:p>
            <a:r>
              <a:rPr lang="en-US" sz="2000">
                <a:solidFill>
                  <a:srgbClr val="374151"/>
                </a:solidFill>
                <a:ea typeface="+mn-lt"/>
                <a:cs typeface="+mn-lt"/>
              </a:rPr>
              <a:t>Reproducibility: Docker images can be versioned, making it easy to reproduce test environments.</a:t>
            </a:r>
            <a:endParaRPr lang="en-US" sz="2000">
              <a:cs typeface="Arial"/>
            </a:endParaRPr>
          </a:p>
          <a:p>
            <a:endParaRPr lang="en-US" sz="2000">
              <a:cs typeface="Arial"/>
            </a:endParaRPr>
          </a:p>
        </p:txBody>
      </p:sp>
    </p:spTree>
    <p:extLst>
      <p:ext uri="{BB962C8B-B14F-4D97-AF65-F5344CB8AC3E}">
        <p14:creationId xmlns:p14="http://schemas.microsoft.com/office/powerpoint/2010/main" val="15596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1A64-A58D-59CF-02B3-F95E2A822A5C}"/>
              </a:ext>
            </a:extLst>
          </p:cNvPr>
          <p:cNvSpPr>
            <a:spLocks noGrp="1"/>
          </p:cNvSpPr>
          <p:nvPr>
            <p:ph type="title"/>
          </p:nvPr>
        </p:nvSpPr>
        <p:spPr/>
        <p:txBody>
          <a:bodyPr/>
          <a:lstStyle/>
          <a:p>
            <a:r>
              <a:rPr lang="en-US" sz="1200" b="0">
                <a:solidFill>
                  <a:srgbClr val="374151"/>
                </a:solidFill>
                <a:ea typeface="+mj-lt"/>
                <a:cs typeface="+mj-lt"/>
              </a:rPr>
              <a:t>Deploying Docker Containers</a:t>
            </a:r>
            <a:endParaRPr lang="en-US"/>
          </a:p>
        </p:txBody>
      </p:sp>
      <p:sp>
        <p:nvSpPr>
          <p:cNvPr id="3" name="Content Placeholder 2">
            <a:extLst>
              <a:ext uri="{FF2B5EF4-FFF2-40B4-BE49-F238E27FC236}">
                <a16:creationId xmlns:a16="http://schemas.microsoft.com/office/drawing/2014/main" id="{C2D226B4-DA4C-DED7-4E7E-596D46D89AEB}"/>
              </a:ext>
            </a:extLst>
          </p:cNvPr>
          <p:cNvSpPr>
            <a:spLocks noGrp="1"/>
          </p:cNvSpPr>
          <p:nvPr>
            <p:ph idx="1"/>
          </p:nvPr>
        </p:nvSpPr>
        <p:spPr/>
        <p:txBody>
          <a:bodyPr vert="horz" lIns="0" tIns="0" rIns="0" bIns="0" spcCol="301752" rtlCol="0" anchor="t">
            <a:normAutofit/>
          </a:bodyPr>
          <a:lstStyle/>
          <a:p>
            <a:r>
              <a:rPr lang="en-US" sz="2000">
                <a:solidFill>
                  <a:srgbClr val="374151"/>
                </a:solidFill>
                <a:ea typeface="+mn-lt"/>
                <a:cs typeface="+mn-lt"/>
              </a:rPr>
              <a:t>Container orchestration: Tools like Kubernetes simplify the deployment and management of containers at scale.</a:t>
            </a:r>
            <a:endParaRPr lang="en-US" sz="2000">
              <a:cs typeface="Arial"/>
            </a:endParaRPr>
          </a:p>
          <a:p>
            <a:pPr marL="0" indent="0">
              <a:buNone/>
            </a:pPr>
            <a:r>
              <a:rPr lang="en-US" sz="2000" b="1">
                <a:solidFill>
                  <a:srgbClr val="374151"/>
                </a:solidFill>
                <a:ea typeface="+mn-lt"/>
                <a:cs typeface="+mn-lt"/>
              </a:rPr>
              <a:t>   Benefits of deploying Docker containers:</a:t>
            </a:r>
            <a:endParaRPr lang="en-US" sz="2000" b="1">
              <a:cs typeface="Arial"/>
            </a:endParaRPr>
          </a:p>
          <a:p>
            <a:pPr lvl="1"/>
            <a:r>
              <a:rPr lang="en-US" sz="2000">
                <a:solidFill>
                  <a:srgbClr val="374151"/>
                </a:solidFill>
                <a:ea typeface="+mn-lt"/>
                <a:cs typeface="+mn-lt"/>
              </a:rPr>
              <a:t>Scalability: Containers can be easily scaled up or down based on demand.</a:t>
            </a:r>
            <a:endParaRPr lang="en-US" sz="2000">
              <a:cs typeface="Arial"/>
            </a:endParaRPr>
          </a:p>
          <a:p>
            <a:pPr lvl="1"/>
            <a:r>
              <a:rPr lang="en-US" sz="2000">
                <a:solidFill>
                  <a:srgbClr val="374151"/>
                </a:solidFill>
                <a:ea typeface="+mn-lt"/>
                <a:cs typeface="+mn-lt"/>
              </a:rPr>
              <a:t>Rollbacks: With container deployments, it's possible to roll back to previous versions quickly in case of issues.</a:t>
            </a:r>
            <a:endParaRPr lang="en-US" sz="2000">
              <a:cs typeface="Arial"/>
            </a:endParaRPr>
          </a:p>
          <a:p>
            <a:pPr lvl="1"/>
            <a:r>
              <a:rPr lang="en-US" sz="2000">
                <a:solidFill>
                  <a:srgbClr val="374151"/>
                </a:solidFill>
                <a:ea typeface="+mn-lt"/>
                <a:cs typeface="+mn-lt"/>
              </a:rPr>
              <a:t>Blue-green deployments: Docker enables running multiple versions of the application simultaneously, allowing seamless switching between them</a:t>
            </a:r>
            <a:endParaRPr lang="en-US" sz="2000">
              <a:cs typeface="Arial"/>
            </a:endParaRPr>
          </a:p>
          <a:p>
            <a:endParaRPr lang="en-US" sz="2000">
              <a:cs typeface="Arial"/>
            </a:endParaRPr>
          </a:p>
        </p:txBody>
      </p:sp>
    </p:spTree>
    <p:extLst>
      <p:ext uri="{BB962C8B-B14F-4D97-AF65-F5344CB8AC3E}">
        <p14:creationId xmlns:p14="http://schemas.microsoft.com/office/powerpoint/2010/main" val="340855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9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704641-6152-47CD-B310-9E161AF37690}"/>
              </a:ext>
            </a:extLst>
          </p:cNvPr>
          <p:cNvPicPr>
            <a:picLocks noChangeAspect="1"/>
          </p:cNvPicPr>
          <p:nvPr/>
        </p:nvPicPr>
        <p:blipFill rotWithShape="1">
          <a:blip r:embed="rId2"/>
          <a:srcRect b="5403"/>
          <a:stretch/>
        </p:blipFill>
        <p:spPr>
          <a:xfrm>
            <a:off x="0" y="-57751"/>
            <a:ext cx="12192000" cy="6410425"/>
          </a:xfrm>
          <a:prstGeom prst="rect">
            <a:avLst/>
          </a:prstGeom>
          <a:noFill/>
        </p:spPr>
      </p:pic>
    </p:spTree>
    <p:extLst>
      <p:ext uri="{BB962C8B-B14F-4D97-AF65-F5344CB8AC3E}">
        <p14:creationId xmlns:p14="http://schemas.microsoft.com/office/powerpoint/2010/main" val="331475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low confidence">
            <a:extLst>
              <a:ext uri="{FF2B5EF4-FFF2-40B4-BE49-F238E27FC236}">
                <a16:creationId xmlns:a16="http://schemas.microsoft.com/office/drawing/2014/main" id="{FDB81C49-68F4-4ADD-AECB-6074249B09EA}"/>
              </a:ext>
            </a:extLst>
          </p:cNvPr>
          <p:cNvPicPr>
            <a:picLocks noChangeAspect="1"/>
          </p:cNvPicPr>
          <p:nvPr/>
        </p:nvPicPr>
        <p:blipFill rotWithShape="1">
          <a:blip r:embed="rId2"/>
          <a:srcRect b="5973"/>
          <a:stretch/>
        </p:blipFill>
        <p:spPr>
          <a:xfrm>
            <a:off x="0" y="0"/>
            <a:ext cx="12192000" cy="6448425"/>
          </a:xfrm>
          <a:prstGeom prst="rect">
            <a:avLst/>
          </a:prstGeom>
        </p:spPr>
      </p:pic>
    </p:spTree>
    <p:extLst>
      <p:ext uri="{BB962C8B-B14F-4D97-AF65-F5344CB8AC3E}">
        <p14:creationId xmlns:p14="http://schemas.microsoft.com/office/powerpoint/2010/main" val="106025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F93F1CA2-9343-4887-B5AA-D1AEF989F970}"/>
              </a:ext>
            </a:extLst>
          </p:cNvPr>
          <p:cNvPicPr>
            <a:picLocks noChangeAspect="1"/>
          </p:cNvPicPr>
          <p:nvPr/>
        </p:nvPicPr>
        <p:blipFill rotWithShape="1">
          <a:blip r:embed="rId2"/>
          <a:srcRect b="5544"/>
          <a:stretch/>
        </p:blipFill>
        <p:spPr>
          <a:xfrm>
            <a:off x="0" y="-1"/>
            <a:ext cx="12192000" cy="6372225"/>
          </a:xfrm>
          <a:prstGeom prst="rect">
            <a:avLst/>
          </a:prstGeom>
          <a:noFill/>
        </p:spPr>
      </p:pic>
    </p:spTree>
    <p:extLst>
      <p:ext uri="{BB962C8B-B14F-4D97-AF65-F5344CB8AC3E}">
        <p14:creationId xmlns:p14="http://schemas.microsoft.com/office/powerpoint/2010/main" val="362052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365760" y="365760"/>
            <a:ext cx="11457432" cy="914400"/>
          </a:xfrm>
        </p:spPr>
        <p:txBody>
          <a:bodyPr anchor="t">
            <a:normAutofit/>
          </a:bodyPr>
          <a:lstStyle/>
          <a:p>
            <a:r>
              <a:rPr lang="en-IN" b="1" i="0">
                <a:effectLst/>
              </a:rPr>
              <a:t>Terraform Architecture</a:t>
            </a:r>
          </a:p>
        </p:txBody>
      </p:sp>
      <p:pic>
        <p:nvPicPr>
          <p:cNvPr id="7" name="Picture 6">
            <a:extLst>
              <a:ext uri="{FF2B5EF4-FFF2-40B4-BE49-F238E27FC236}">
                <a16:creationId xmlns:a16="http://schemas.microsoft.com/office/drawing/2014/main" id="{9AC7DB79-FAC9-4F8D-8344-8A2D17AF4DE5}"/>
              </a:ext>
            </a:extLst>
          </p:cNvPr>
          <p:cNvPicPr>
            <a:picLocks noChangeAspect="1"/>
          </p:cNvPicPr>
          <p:nvPr/>
        </p:nvPicPr>
        <p:blipFill rotWithShape="1">
          <a:blip r:embed="rId2"/>
          <a:srcRect l="1" r="605" b="6526"/>
          <a:stretch/>
        </p:blipFill>
        <p:spPr>
          <a:xfrm>
            <a:off x="0" y="-115502"/>
            <a:ext cx="12192000" cy="6314171"/>
          </a:xfrm>
          <a:prstGeom prst="rect">
            <a:avLst/>
          </a:prstGeom>
        </p:spPr>
      </p:pic>
    </p:spTree>
    <p:extLst>
      <p:ext uri="{BB962C8B-B14F-4D97-AF65-F5344CB8AC3E}">
        <p14:creationId xmlns:p14="http://schemas.microsoft.com/office/powerpoint/2010/main" val="288820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A8758C3-440F-4E67-A4A7-77ED28A47D41}"/>
              </a:ext>
            </a:extLst>
          </p:cNvPr>
          <p:cNvSpPr txBox="1"/>
          <p:nvPr/>
        </p:nvSpPr>
        <p:spPr>
          <a:xfrm>
            <a:off x="365760" y="365760"/>
            <a:ext cx="11457432" cy="914400"/>
          </a:xfrm>
          <a:prstGeom prst="rect">
            <a:avLst/>
          </a:prstGeom>
        </p:spPr>
        <p:txBody>
          <a:bodyPr vert="horz" lIns="0" tIns="0" rIns="0" bIns="0" rtlCol="0" anchor="t" anchorCtr="0">
            <a:normAutofit/>
          </a:bodyPr>
          <a:lstStyle/>
          <a:p>
            <a:pPr algn="ctr">
              <a:lnSpc>
                <a:spcPct val="90000"/>
              </a:lnSpc>
              <a:spcBef>
                <a:spcPct val="0"/>
              </a:spcBef>
              <a:spcAft>
                <a:spcPts val="600"/>
              </a:spcAft>
              <a:buSzPct val="100000"/>
            </a:pPr>
            <a:r>
              <a:rPr lang="en-US" sz="3200" b="1" kern="1200">
                <a:latin typeface="+mj-lt"/>
                <a:ea typeface="+mj-ea"/>
                <a:cs typeface="+mj-cs"/>
              </a:rPr>
              <a:t>Example Configuration Files</a:t>
            </a:r>
          </a:p>
        </p:txBody>
      </p:sp>
      <p:pic>
        <p:nvPicPr>
          <p:cNvPr id="8" name="Picture 7" descr="A screenshot of a computer program&#10;&#10;Description automatically generated with medium confidence">
            <a:extLst>
              <a:ext uri="{FF2B5EF4-FFF2-40B4-BE49-F238E27FC236}">
                <a16:creationId xmlns:a16="http://schemas.microsoft.com/office/drawing/2014/main" id="{F769EB52-7C2D-4674-9A96-AA87406A0CDB}"/>
              </a:ext>
            </a:extLst>
          </p:cNvPr>
          <p:cNvPicPr>
            <a:picLocks noChangeAspect="1"/>
          </p:cNvPicPr>
          <p:nvPr/>
        </p:nvPicPr>
        <p:blipFill rotWithShape="1">
          <a:blip r:embed="rId2"/>
          <a:srcRect l="2322" t="14069" r="6551"/>
          <a:stretch/>
        </p:blipFill>
        <p:spPr>
          <a:xfrm>
            <a:off x="0" y="962526"/>
            <a:ext cx="12192000" cy="5236143"/>
          </a:xfrm>
          <a:prstGeom prst="rect">
            <a:avLst/>
          </a:prstGeom>
          <a:noFill/>
        </p:spPr>
      </p:pic>
    </p:spTree>
    <p:extLst>
      <p:ext uri="{BB962C8B-B14F-4D97-AF65-F5344CB8AC3E}">
        <p14:creationId xmlns:p14="http://schemas.microsoft.com/office/powerpoint/2010/main" val="217886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47a4bc9-86f8-4752-a3f5-d332bda031f5" xsi:nil="true"/>
    <lcf76f155ced4ddcb4097134ff3c332f xmlns="3f1b19a1-ec80-4ead-b989-6245eb27818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191DE6C46C8F4EA20CC1DE04E5091C" ma:contentTypeVersion="10" ma:contentTypeDescription="Create a new document." ma:contentTypeScope="" ma:versionID="b498a229d4b7f53f5a377c8efc2b2d27">
  <xsd:schema xmlns:xsd="http://www.w3.org/2001/XMLSchema" xmlns:xs="http://www.w3.org/2001/XMLSchema" xmlns:p="http://schemas.microsoft.com/office/2006/metadata/properties" xmlns:ns2="3f1b19a1-ec80-4ead-b989-6245eb278180" xmlns:ns3="047a4bc9-86f8-4752-a3f5-d332bda031f5" targetNamespace="http://schemas.microsoft.com/office/2006/metadata/properties" ma:root="true" ma:fieldsID="dd5adbb5d6f37adfab5e8c21e5499af2" ns2:_="" ns3:_="">
    <xsd:import namespace="3f1b19a1-ec80-4ead-b989-6245eb278180"/>
    <xsd:import namespace="047a4bc9-86f8-4752-a3f5-d332bda031f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1b19a1-ec80-4ead-b989-6245eb278180"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a363587-87ea-41e2-9a9e-8270a2079e61"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7a4bc9-86f8-4752-a3f5-d332bda031f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5add62e-f9ae-43b8-a7b9-536eaaf2e1dd}" ma:internalName="TaxCatchAll" ma:showField="CatchAllData" ma:web="047a4bc9-86f8-4752-a3f5-d332bda031f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8E9144-E3A5-41BC-AFE4-00414EB4BFE9}">
  <ds:schemaRefs>
    <ds:schemaRef ds:uri="2a5145cd-5f35-4e40-804b-04ad7a33edf7"/>
    <ds:schemaRef ds:uri="3d490cd2-1cd2-4229-bf74-977b65ab40b2"/>
    <ds:schemaRef ds:uri="5de21204-f6c2-476d-9eb4-7ba6a46565b5"/>
    <ds:schemaRef ds:uri="f7113b4e-2ce0-4a3d-8ddb-863e1beee6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27c9990-c15c-4ec4-8426-00e7c95d2787"/>
    <ds:schemaRef ds:uri="fce1b3d5-a970-4315-a98a-cf499e3a525f"/>
  </ds:schemaRefs>
</ds:datastoreItem>
</file>

<file path=customXml/itemProps2.xml><?xml version="1.0" encoding="utf-8"?>
<ds:datastoreItem xmlns:ds="http://schemas.openxmlformats.org/officeDocument/2006/customXml" ds:itemID="{22EB03F5-84F0-4536-8140-ECDD538F15C3}"/>
</file>

<file path=customXml/itemProps3.xml><?xml version="1.0" encoding="utf-8"?>
<ds:datastoreItem xmlns:ds="http://schemas.openxmlformats.org/officeDocument/2006/customXml" ds:itemID="{3DF18AF8-9165-447B-A970-765D04B495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44</Slides>
  <Notes>0</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UST</vt:lpstr>
      <vt:lpstr>Aadil A A     Ameena K A           Aysha C R          Haritha T H  245268          245255                    245254                245205 </vt:lpstr>
      <vt:lpstr>What is Terraform?</vt:lpstr>
      <vt:lpstr>Key features and benefits of Terraform</vt:lpstr>
      <vt:lpstr>PowerPoint Presentation</vt:lpstr>
      <vt:lpstr>PowerPoint Presentation</vt:lpstr>
      <vt:lpstr>PowerPoint Presentation</vt:lpstr>
      <vt:lpstr>PowerPoint Presentation</vt:lpstr>
      <vt:lpstr>Terraform Architecture</vt:lpstr>
      <vt:lpstr>PowerPoint Presentation</vt:lpstr>
      <vt:lpstr>PowerPoint Presentation</vt:lpstr>
      <vt:lpstr>PowerPoint Presentation</vt:lpstr>
      <vt:lpstr>PowerPoint Presentation</vt:lpstr>
      <vt:lpstr>Workflow of Terraform</vt:lpstr>
      <vt:lpstr>PowerPoint Presentation</vt:lpstr>
      <vt:lpstr>Steps to Follow</vt:lpstr>
      <vt:lpstr>PowerPoint Presentation</vt:lpstr>
      <vt:lpstr>Continuous Integration and Continuous Delivery  (CI/CD)</vt:lpstr>
      <vt:lpstr>CI/CD</vt:lpstr>
      <vt:lpstr>PowerPoint Presentation</vt:lpstr>
      <vt:lpstr>Continuous Integration and Continuous Delivery  (CI/CD) </vt:lpstr>
      <vt:lpstr>Advantages of using CI/CD</vt:lpstr>
      <vt:lpstr> CI/CD pipeline</vt:lpstr>
      <vt:lpstr>PowerPoint Presentation</vt:lpstr>
      <vt:lpstr>Stages/Phases of CICD Pipeline</vt:lpstr>
      <vt:lpstr>PowerPoint Presentation</vt:lpstr>
      <vt:lpstr>PowerPoint Presentation</vt:lpstr>
      <vt:lpstr>CI/CD on AWS </vt:lpstr>
      <vt:lpstr>PowerPoint Presentation</vt:lpstr>
      <vt:lpstr>PowerPoint Presentation</vt:lpstr>
      <vt:lpstr>Benefits of CI/CD on AWS </vt:lpstr>
      <vt:lpstr>PowerPoint Presentation</vt:lpstr>
      <vt:lpstr>PowerPoint Presentation</vt:lpstr>
      <vt:lpstr>PowerPoint Presentation</vt:lpstr>
      <vt:lpstr>PowerPoint Presentation</vt:lpstr>
      <vt:lpstr>PowerPoint Presentation</vt:lpstr>
      <vt:lpstr>Docker</vt:lpstr>
      <vt:lpstr>Overview</vt:lpstr>
      <vt:lpstr>CI/CD: Introduction and Benefits</vt:lpstr>
      <vt:lpstr>CI/CD Pipeline Components</vt:lpstr>
      <vt:lpstr>Docker in CI/CD </vt:lpstr>
      <vt:lpstr>Building Docker Images in CI/CD</vt:lpstr>
      <vt:lpstr>Testing with Docker Containers</vt:lpstr>
      <vt:lpstr>Deploying Docker Containers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revision>24</cp:revision>
  <cp:lastPrinted>2019-10-06T00:46:52Z</cp:lastPrinted>
  <dcterms:created xsi:type="dcterms:W3CDTF">2020-12-03T20:34:18Z</dcterms:created>
  <dcterms:modified xsi:type="dcterms:W3CDTF">2023-06-21T04:00:12Z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0x010100AF224883110EDA4F91B54B8A1FA1A38E</vt:lpwstr>
  </property>
  <property fmtid="{D5CDD505-2E9C-101B-9397-08002B2CF9AE}" pid="3" name="MediaServiceImageTags">
    <vt:lpwstr/>
  </property>
</Properties>
</file>